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333" r:id="rId9"/>
    <p:sldId id="334" r:id="rId10"/>
    <p:sldId id="298" r:id="rId11"/>
    <p:sldId id="262" r:id="rId12"/>
    <p:sldId id="263" r:id="rId13"/>
    <p:sldId id="299" r:id="rId14"/>
    <p:sldId id="302" r:id="rId15"/>
    <p:sldId id="264" r:id="rId16"/>
    <p:sldId id="335" r:id="rId17"/>
    <p:sldId id="336" r:id="rId18"/>
    <p:sldId id="265" r:id="rId19"/>
    <p:sldId id="337" r:id="rId20"/>
    <p:sldId id="276" r:id="rId21"/>
    <p:sldId id="303" r:id="rId22"/>
    <p:sldId id="293" r:id="rId23"/>
    <p:sldId id="27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3" r:id="rId47"/>
    <p:sldId id="338" r:id="rId48"/>
    <p:sldId id="324" r:id="rId49"/>
    <p:sldId id="288" r:id="rId50"/>
    <p:sldId id="289" r:id="rId51"/>
    <p:sldId id="320" r:id="rId52"/>
    <p:sldId id="340" r:id="rId53"/>
    <p:sldId id="339" r:id="rId54"/>
    <p:sldId id="275"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82" autoAdjust="0"/>
    <p:restoredTop sz="83029" autoAdjust="0"/>
  </p:normalViewPr>
  <p:slideViewPr>
    <p:cSldViewPr snapToGrid="0" snapToObjects="1">
      <p:cViewPr>
        <p:scale>
          <a:sx n="87" d="100"/>
          <a:sy n="87" d="100"/>
        </p:scale>
        <p:origin x="186" y="-5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125445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tr-TR" dirty="0" smtClean="0">
                <a:solidFill>
                  <a:schemeClr val="bg2"/>
                </a:solidFill>
                <a:latin typeface="Abadi" panose="020B0604020104020204" pitchFamily="34" charset="0"/>
                <a:ea typeface="SF Pro" pitchFamily="2" charset="0"/>
                <a:cs typeface="SF Pro" pitchFamily="2" charset="0"/>
              </a:rPr>
              <a:t>Muhsin IDER</a:t>
            </a:r>
          </a:p>
          <a:p>
            <a:r>
              <a:rPr lang="tr-TR" dirty="0" smtClean="0">
                <a:solidFill>
                  <a:schemeClr val="bg2"/>
                </a:solidFill>
                <a:latin typeface="Abadi" panose="020B0604020104020204" pitchFamily="34" charset="0"/>
                <a:ea typeface="SF Pro" pitchFamily="2" charset="0"/>
                <a:cs typeface="SF Pro" pitchFamily="2" charset="0"/>
              </a:rPr>
              <a:t>20/11/2023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8" name="Resim 7"/>
          <p:cNvPicPr>
            <a:picLocks noChangeAspect="1"/>
          </p:cNvPicPr>
          <p:nvPr/>
        </p:nvPicPr>
        <p:blipFill rotWithShape="1">
          <a:blip r:embed="rId4"/>
          <a:srcRect l="36538" t="22763" r="37478" b="8217"/>
          <a:stretch/>
        </p:blipFill>
        <p:spPr>
          <a:xfrm>
            <a:off x="7393972" y="482600"/>
            <a:ext cx="4064000" cy="6096000"/>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1287" y="538650"/>
            <a:ext cx="556586" cy="724996"/>
          </a:xfrm>
          <a:prstGeom prst="rect">
            <a:avLst/>
          </a:prstGeom>
          <a:ln>
            <a:solidFill>
              <a:srgbClr val="0B49CB"/>
            </a:solidFill>
            <a:prstDash val="dash"/>
          </a:ln>
        </p:spPr>
        <p:txBody>
          <a:bodyPr vert="horz" lIns="91440" tIns="45720" rIns="91440" bIns="45720" rtlCol="0" anchor="t">
            <a:normAutofit fontScale="25000" lnSpcReduction="20000"/>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a:t>
            </a:r>
            <a:r>
              <a:rPr lang="en-US" sz="2200" dirty="0" err="1">
                <a:solidFill>
                  <a:srgbClr val="1C7DDB"/>
                </a:solidFill>
                <a:latin typeface="Abadi"/>
              </a:rPr>
              <a:t>SpaceX</a:t>
            </a:r>
            <a:r>
              <a:rPr lang="en-US" sz="2200" dirty="0">
                <a:solidFill>
                  <a:srgbClr val="1C7DDB"/>
                </a:solidFill>
                <a:latin typeface="Abadi"/>
              </a:rPr>
              <a:t>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50728" y="1322753"/>
            <a:ext cx="6070853" cy="4702820"/>
          </a:xfrm>
          <a:prstGeom prst="rect">
            <a:avLst/>
          </a:prstGeom>
        </p:spPr>
        <p:txBody>
          <a:bodyPr vert="horz" lIns="91440" tIns="45720" rIns="91440" bIns="45720" rtlCol="0" anchor="t">
            <a:normAutofit fontScale="32500" lnSpcReduction="20000"/>
          </a:bodyPr>
          <a:lstStyle/>
          <a:p>
            <a:pPr marL="0" indent="0">
              <a:lnSpc>
                <a:spcPct val="100000"/>
              </a:lnSpc>
              <a:spcBef>
                <a:spcPts val="1400"/>
              </a:spcBef>
              <a:buNone/>
            </a:pPr>
            <a:r>
              <a:rPr lang="en-US" sz="8600" dirty="0" smtClean="0">
                <a:solidFill>
                  <a:schemeClr val="accent3">
                    <a:lumMod val="25000"/>
                  </a:schemeClr>
                </a:solidFill>
                <a:latin typeface="Abadi" panose="020B0604020104020204" pitchFamily="34" charset="0"/>
              </a:rPr>
              <a:t>Key </a:t>
            </a:r>
            <a:r>
              <a:rPr lang="en-US" sz="8600" dirty="0">
                <a:solidFill>
                  <a:schemeClr val="accent3">
                    <a:lumMod val="25000"/>
                  </a:schemeClr>
                </a:solidFill>
                <a:latin typeface="Abadi" panose="020B0604020104020204" pitchFamily="34" charset="0"/>
              </a:rPr>
              <a:t>steps for data collection:</a:t>
            </a:r>
          </a:p>
          <a:p>
            <a:pPr lvl="1">
              <a:lnSpc>
                <a:spcPct val="100000"/>
              </a:lnSpc>
              <a:spcBef>
                <a:spcPts val="0"/>
              </a:spcBef>
            </a:pPr>
            <a:r>
              <a:rPr lang="en-US" sz="7400" dirty="0">
                <a:solidFill>
                  <a:schemeClr val="accent3">
                    <a:lumMod val="25000"/>
                  </a:schemeClr>
                </a:solidFill>
                <a:latin typeface="Abadi" panose="020B0604020104020204" pitchFamily="34" charset="0"/>
              </a:rPr>
              <a:t>Initiate Request</a:t>
            </a:r>
            <a:r>
              <a:rPr lang="en-US" sz="7400" dirty="0" smtClean="0">
                <a:solidFill>
                  <a:schemeClr val="accent3">
                    <a:lumMod val="25000"/>
                  </a:schemeClr>
                </a:solidFill>
                <a:latin typeface="Abadi" panose="020B0604020104020204" pitchFamily="34" charset="0"/>
              </a:rPr>
              <a:t>:</a:t>
            </a:r>
            <a:endParaRPr lang="en-US" sz="7400" dirty="0">
              <a:solidFill>
                <a:schemeClr val="accent3">
                  <a:lumMod val="25000"/>
                </a:schemeClr>
              </a:solidFill>
              <a:latin typeface="Abadi" panose="020B0604020104020204" pitchFamily="34" charset="0"/>
            </a:endParaRPr>
          </a:p>
          <a:p>
            <a:pPr lvl="1">
              <a:lnSpc>
                <a:spcPct val="100000"/>
              </a:lnSpc>
              <a:spcBef>
                <a:spcPts val="0"/>
              </a:spcBef>
            </a:pPr>
            <a:r>
              <a:rPr lang="en-US" sz="7400" dirty="0">
                <a:solidFill>
                  <a:schemeClr val="accent3">
                    <a:lumMod val="25000"/>
                  </a:schemeClr>
                </a:solidFill>
                <a:latin typeface="Abadi" panose="020B0604020104020204" pitchFamily="34" charset="0"/>
              </a:rPr>
              <a:t>Check Response:.</a:t>
            </a:r>
          </a:p>
          <a:p>
            <a:pPr lvl="1">
              <a:lnSpc>
                <a:spcPct val="100000"/>
              </a:lnSpc>
              <a:spcBef>
                <a:spcPts val="0"/>
              </a:spcBef>
            </a:pPr>
            <a:r>
              <a:rPr lang="en-US" sz="7400" dirty="0">
                <a:solidFill>
                  <a:schemeClr val="accent3">
                    <a:lumMod val="25000"/>
                  </a:schemeClr>
                </a:solidFill>
                <a:latin typeface="Abadi" panose="020B0604020104020204" pitchFamily="34" charset="0"/>
              </a:rPr>
              <a:t>Parse Data: </a:t>
            </a:r>
          </a:p>
          <a:p>
            <a:pPr lvl="1">
              <a:lnSpc>
                <a:spcPct val="100000"/>
              </a:lnSpc>
              <a:spcBef>
                <a:spcPts val="0"/>
              </a:spcBef>
            </a:pPr>
            <a:r>
              <a:rPr lang="en-US" sz="7400" dirty="0">
                <a:solidFill>
                  <a:schemeClr val="accent3">
                    <a:lumMod val="25000"/>
                  </a:schemeClr>
                </a:solidFill>
                <a:latin typeface="Abadi" panose="020B0604020104020204" pitchFamily="34" charset="0"/>
              </a:rPr>
              <a:t>Extract Information</a:t>
            </a:r>
            <a:r>
              <a:rPr lang="en-US" sz="7400" dirty="0" smtClean="0">
                <a:solidFill>
                  <a:schemeClr val="accent3">
                    <a:lumMod val="25000"/>
                  </a:schemeClr>
                </a:solidFill>
                <a:latin typeface="Abadi" panose="020B0604020104020204" pitchFamily="34" charset="0"/>
              </a:rPr>
              <a:t>:</a:t>
            </a:r>
            <a:endParaRPr lang="en-US" sz="7400" dirty="0">
              <a:solidFill>
                <a:schemeClr val="accent3">
                  <a:lumMod val="25000"/>
                </a:schemeClr>
              </a:solidFill>
              <a:latin typeface="Abadi" panose="020B0604020104020204" pitchFamily="34" charset="0"/>
            </a:endParaRPr>
          </a:p>
          <a:p>
            <a:pPr lvl="1">
              <a:lnSpc>
                <a:spcPct val="100000"/>
              </a:lnSpc>
              <a:spcBef>
                <a:spcPts val="0"/>
              </a:spcBef>
            </a:pPr>
            <a:r>
              <a:rPr lang="en-US" sz="7400" dirty="0">
                <a:solidFill>
                  <a:schemeClr val="accent3">
                    <a:lumMod val="25000"/>
                  </a:schemeClr>
                </a:solidFill>
                <a:latin typeface="Abadi" panose="020B0604020104020204" pitchFamily="34" charset="0"/>
              </a:rPr>
              <a:t>Data Transformation: </a:t>
            </a:r>
          </a:p>
          <a:p>
            <a:pPr lvl="1">
              <a:lnSpc>
                <a:spcPct val="100000"/>
              </a:lnSpc>
              <a:spcBef>
                <a:spcPts val="0"/>
              </a:spcBef>
            </a:pPr>
            <a:r>
              <a:rPr lang="en-US" sz="7400" dirty="0">
                <a:solidFill>
                  <a:schemeClr val="accent3">
                    <a:lumMod val="25000"/>
                  </a:schemeClr>
                </a:solidFill>
                <a:latin typeface="Abadi" panose="020B0604020104020204" pitchFamily="34" charset="0"/>
              </a:rPr>
              <a:t>Handle Missing </a:t>
            </a:r>
            <a:r>
              <a:rPr lang="en-US" sz="7400" dirty="0" smtClean="0">
                <a:solidFill>
                  <a:schemeClr val="accent3">
                    <a:lumMod val="25000"/>
                  </a:schemeClr>
                </a:solidFill>
                <a:latin typeface="Abadi" panose="020B0604020104020204" pitchFamily="34" charset="0"/>
              </a:rPr>
              <a:t>Data</a:t>
            </a:r>
            <a:r>
              <a:rPr lang="tr-TR" sz="7400" dirty="0" smtClean="0">
                <a:solidFill>
                  <a:schemeClr val="accent3">
                    <a:lumMod val="25000"/>
                  </a:schemeClr>
                </a:solidFill>
                <a:latin typeface="Abadi" panose="020B0604020104020204" pitchFamily="34" charset="0"/>
              </a:rPr>
              <a:t>:</a:t>
            </a:r>
            <a:endParaRPr lang="en-US" sz="7400" dirty="0">
              <a:solidFill>
                <a:schemeClr val="accent3">
                  <a:lumMod val="25000"/>
                </a:schemeClr>
              </a:solidFill>
              <a:latin typeface="Abadi" panose="020B0604020104020204" pitchFamily="34" charset="0"/>
            </a:endParaRPr>
          </a:p>
          <a:p>
            <a:pPr lvl="1">
              <a:lnSpc>
                <a:spcPct val="100000"/>
              </a:lnSpc>
              <a:spcBef>
                <a:spcPts val="0"/>
              </a:spcBef>
            </a:pPr>
            <a:r>
              <a:rPr lang="en-US" sz="7400" dirty="0">
                <a:solidFill>
                  <a:schemeClr val="accent3">
                    <a:lumMod val="25000"/>
                  </a:schemeClr>
                </a:solidFill>
                <a:latin typeface="Abadi" panose="020B0604020104020204" pitchFamily="34" charset="0"/>
              </a:rPr>
              <a:t>Apply Functions: </a:t>
            </a:r>
          </a:p>
          <a:p>
            <a:pPr lvl="1">
              <a:lnSpc>
                <a:spcPct val="100000"/>
              </a:lnSpc>
              <a:spcBef>
                <a:spcPts val="0"/>
              </a:spcBef>
            </a:pPr>
            <a:r>
              <a:rPr lang="en-US" sz="7400" dirty="0">
                <a:solidFill>
                  <a:schemeClr val="accent3">
                    <a:lumMod val="25000"/>
                  </a:schemeClr>
                </a:solidFill>
                <a:latin typeface="Abadi" panose="020B0604020104020204" pitchFamily="34" charset="0"/>
              </a:rPr>
              <a:t>Finalize Dataset: </a:t>
            </a:r>
          </a:p>
          <a:p>
            <a:pPr lvl="1">
              <a:lnSpc>
                <a:spcPct val="100000"/>
              </a:lnSpc>
              <a:spcBef>
                <a:spcPts val="0"/>
              </a:spcBef>
            </a:pPr>
            <a:r>
              <a:rPr lang="en-US" sz="7400" dirty="0">
                <a:solidFill>
                  <a:schemeClr val="accent3">
                    <a:lumMod val="25000"/>
                  </a:schemeClr>
                </a:solidFill>
                <a:latin typeface="Abadi" panose="020B0604020104020204" pitchFamily="34" charset="0"/>
              </a:rPr>
              <a:t>Export Data:</a:t>
            </a:r>
          </a:p>
          <a:p>
            <a:pPr>
              <a:lnSpc>
                <a:spcPct val="100000"/>
              </a:lnSpc>
              <a:spcBef>
                <a:spcPts val="1400"/>
              </a:spcBef>
            </a:pPr>
            <a:r>
              <a:rPr lang="en-US" sz="5400" dirty="0">
                <a:solidFill>
                  <a:schemeClr val="accent3">
                    <a:lumMod val="25000"/>
                  </a:schemeClr>
                </a:solidFill>
                <a:latin typeface="Abadi" panose="020B0604020104020204" pitchFamily="34" charset="0"/>
              </a:rPr>
              <a:t>GitHub </a:t>
            </a:r>
            <a:r>
              <a:rPr lang="tr-TR" sz="5400" dirty="0" err="1">
                <a:solidFill>
                  <a:schemeClr val="accent3">
                    <a:lumMod val="25000"/>
                  </a:schemeClr>
                </a:solidFill>
                <a:latin typeface="Abadi" panose="020B0604020104020204" pitchFamily="34" charset="0"/>
              </a:rPr>
              <a:t>Permalink</a:t>
            </a:r>
            <a:r>
              <a:rPr lang="en-US" sz="5400" dirty="0">
                <a:solidFill>
                  <a:schemeClr val="accent3">
                    <a:lumMod val="25000"/>
                  </a:schemeClr>
                </a:solidFill>
                <a:latin typeface="Abadi" panose="020B0604020104020204" pitchFamily="34" charset="0"/>
              </a:rPr>
              <a:t> of the completed </a:t>
            </a:r>
            <a:r>
              <a:rPr lang="en-US" sz="5400" dirty="0" err="1">
                <a:solidFill>
                  <a:schemeClr val="accent3">
                    <a:lumMod val="25000"/>
                  </a:schemeClr>
                </a:solidFill>
                <a:latin typeface="Abadi" panose="020B0604020104020204" pitchFamily="34" charset="0"/>
              </a:rPr>
              <a:t>SpaceX</a:t>
            </a:r>
            <a:r>
              <a:rPr lang="en-US" sz="5400" dirty="0">
                <a:solidFill>
                  <a:schemeClr val="accent3">
                    <a:lumMod val="25000"/>
                  </a:schemeClr>
                </a:solidFill>
                <a:latin typeface="Abadi" panose="020B0604020104020204" pitchFamily="34" charset="0"/>
              </a:rPr>
              <a:t> API calls notebook </a:t>
            </a:r>
            <a:r>
              <a:rPr lang="tr-TR" sz="5400" dirty="0">
                <a:solidFill>
                  <a:schemeClr val="accent3">
                    <a:lumMod val="25000"/>
                  </a:schemeClr>
                </a:solidFill>
                <a:latin typeface="Abadi" panose="020B0604020104020204" pitchFamily="34" charset="0"/>
              </a:rPr>
              <a:t>is: </a:t>
            </a:r>
            <a:r>
              <a:rPr lang="tr-TR" sz="6600" dirty="0">
                <a:solidFill>
                  <a:schemeClr val="accent3">
                    <a:lumMod val="25000"/>
                  </a:schemeClr>
                </a:solidFill>
                <a:latin typeface="Abadi" panose="020B0604020104020204" pitchFamily="34" charset="0"/>
              </a:rPr>
              <a:t>https://github.com/muhsinider/testrepo/blob/297f3240a3826c784a79cb5e1c88175244eaadda/jupyter-labs-spacex-data-collection-api.ipynb</a:t>
            </a:r>
            <a:endParaRPr lang="en-US" sz="66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78743" y="5655079"/>
            <a:ext cx="9713402" cy="1473620"/>
          </a:xfrm>
          <a:prstGeom prst="rect">
            <a:avLst/>
          </a:prstGeom>
        </p:spPr>
        <p:txBody>
          <a:bodyPr lIns="91440" tIns="45720" rIns="91440" bIns="45720" anchor="t">
            <a:noAutofit/>
          </a:bodyPr>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GitHub </a:t>
            </a:r>
            <a:r>
              <a:rPr lang="tr-TR" sz="1800" dirty="0" err="1">
                <a:solidFill>
                  <a:schemeClr val="accent3">
                    <a:lumMod val="25000"/>
                  </a:schemeClr>
                </a:solidFill>
                <a:latin typeface="Abadi" panose="020B0604020104020204" pitchFamily="34" charset="0"/>
              </a:rPr>
              <a:t>Permalink</a:t>
            </a:r>
            <a:r>
              <a:rPr lang="en-US" sz="1800" dirty="0">
                <a:solidFill>
                  <a:schemeClr val="accent3">
                    <a:lumMod val="25000"/>
                  </a:schemeClr>
                </a:solidFill>
                <a:latin typeface="Abadi" panose="020B0604020104020204" pitchFamily="34" charset="0"/>
              </a:rPr>
              <a:t> of the completed </a:t>
            </a:r>
            <a:r>
              <a:rPr lang="tr-TR" sz="1800" dirty="0" smtClean="0">
                <a:solidFill>
                  <a:schemeClr val="accent3">
                    <a:lumMod val="25000"/>
                  </a:schemeClr>
                </a:solidFill>
                <a:latin typeface="Abadi" panose="020B0604020104020204" pitchFamily="34" charset="0"/>
              </a:rPr>
              <a:t>web-</a:t>
            </a:r>
            <a:r>
              <a:rPr lang="tr-TR" sz="1800" dirty="0" err="1" smtClean="0">
                <a:solidFill>
                  <a:schemeClr val="accent3">
                    <a:lumMod val="25000"/>
                  </a:schemeClr>
                </a:solidFill>
                <a:latin typeface="Abadi" panose="020B0604020104020204" pitchFamily="34" charset="0"/>
              </a:rPr>
              <a:t>scraping</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notebook </a:t>
            </a:r>
            <a:r>
              <a:rPr lang="tr-TR" sz="1800" dirty="0">
                <a:solidFill>
                  <a:schemeClr val="accent3">
                    <a:lumMod val="25000"/>
                  </a:schemeClr>
                </a:solidFill>
                <a:latin typeface="Abadi" panose="020B0604020104020204" pitchFamily="34" charset="0"/>
              </a:rPr>
              <a:t>is: https://github.com/muhsinider/testrepo/blob/297f3240a3826c784a79cb5e1c88175244eaadda/jupyter-labs-spacex-data-collection-api.ipynb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Dikdörtgen 6"/>
          <p:cNvSpPr/>
          <p:nvPr/>
        </p:nvSpPr>
        <p:spPr>
          <a:xfrm>
            <a:off x="374046" y="1240099"/>
            <a:ext cx="5988653" cy="461665"/>
          </a:xfrm>
          <a:prstGeom prst="rect">
            <a:avLst/>
          </a:prstGeom>
        </p:spPr>
        <p:txBody>
          <a:bodyPr wrap="square">
            <a:spAutoFit/>
          </a:bodyPr>
          <a:lstStyle/>
          <a:p>
            <a:r>
              <a:rPr lang="en-US" sz="2400" b="1" dirty="0"/>
              <a:t>Web Scraping Process in the </a:t>
            </a:r>
            <a:r>
              <a:rPr lang="en-US" sz="2400" b="1" dirty="0" err="1"/>
              <a:t>SpaceX</a:t>
            </a:r>
            <a:r>
              <a:rPr lang="en-US" sz="2400" b="1" dirty="0"/>
              <a:t> Project</a:t>
            </a:r>
            <a:endParaRPr lang="tr-TR" sz="2400" dirty="0"/>
          </a:p>
        </p:txBody>
      </p:sp>
      <p:sp>
        <p:nvSpPr>
          <p:cNvPr id="8" name="Dikdörtgen 7"/>
          <p:cNvSpPr/>
          <p:nvPr/>
        </p:nvSpPr>
        <p:spPr>
          <a:xfrm>
            <a:off x="114792" y="1684140"/>
            <a:ext cx="6096000" cy="3970318"/>
          </a:xfrm>
          <a:prstGeom prst="rect">
            <a:avLst/>
          </a:prstGeom>
        </p:spPr>
        <p:txBody>
          <a:bodyPr>
            <a:spAutoFit/>
          </a:bodyPr>
          <a:lstStyle/>
          <a:p>
            <a:pPr marL="285750" indent="-285750">
              <a:buFont typeface="Arial" panose="020B0604020202020204" pitchFamily="34" charset="0"/>
              <a:buChar char="•"/>
            </a:pPr>
            <a:r>
              <a:rPr lang="en-US" b="1" dirty="0">
                <a:solidFill>
                  <a:srgbClr val="374151"/>
                </a:solidFill>
                <a:latin typeface="Söhne"/>
              </a:rPr>
              <a:t>Libraries Imported:</a:t>
            </a:r>
            <a:r>
              <a:rPr lang="en-US" dirty="0">
                <a:solidFill>
                  <a:srgbClr val="374151"/>
                </a:solidFill>
                <a:latin typeface="Söhne"/>
              </a:rPr>
              <a:t> Required Python libraries were installed and imported.</a:t>
            </a:r>
          </a:p>
          <a:p>
            <a:pPr marL="285750" indent="-285750">
              <a:buFont typeface="Arial" panose="020B0604020202020204" pitchFamily="34" charset="0"/>
              <a:buChar char="•"/>
            </a:pPr>
            <a:r>
              <a:rPr lang="en-US" b="1" dirty="0">
                <a:solidFill>
                  <a:srgbClr val="374151"/>
                </a:solidFill>
                <a:latin typeface="Söhne"/>
              </a:rPr>
              <a:t>Functions Defined:</a:t>
            </a:r>
            <a:r>
              <a:rPr lang="en-US" dirty="0">
                <a:solidFill>
                  <a:srgbClr val="374151"/>
                </a:solidFill>
                <a:latin typeface="Söhne"/>
              </a:rPr>
              <a:t> Custom functions for processing web data were developed.</a:t>
            </a:r>
          </a:p>
          <a:p>
            <a:pPr marL="285750" indent="-285750">
              <a:buFont typeface="Arial" panose="020B0604020202020204" pitchFamily="34" charset="0"/>
              <a:buChar char="•"/>
            </a:pPr>
            <a:r>
              <a:rPr lang="en-US" b="1" dirty="0">
                <a:solidFill>
                  <a:srgbClr val="374151"/>
                </a:solidFill>
                <a:latin typeface="Söhne"/>
              </a:rPr>
              <a:t>Task 1 - Page Requested:</a:t>
            </a:r>
            <a:r>
              <a:rPr lang="en-US" dirty="0">
                <a:solidFill>
                  <a:srgbClr val="374151"/>
                </a:solidFill>
                <a:latin typeface="Söhne"/>
              </a:rPr>
              <a:t> Web content was fetched with an HTTP GET request, and a </a:t>
            </a:r>
            <a:r>
              <a:rPr lang="en-US" dirty="0" err="1">
                <a:solidFill>
                  <a:srgbClr val="374151"/>
                </a:solidFill>
                <a:latin typeface="Söhne"/>
              </a:rPr>
              <a:t>BeautifulSoup</a:t>
            </a:r>
            <a:r>
              <a:rPr lang="en-US" dirty="0">
                <a:solidFill>
                  <a:srgbClr val="374151"/>
                </a:solidFill>
                <a:latin typeface="Söhne"/>
              </a:rPr>
              <a:t> object was created.</a:t>
            </a:r>
          </a:p>
          <a:p>
            <a:pPr marL="285750" indent="-285750">
              <a:buFont typeface="Arial" panose="020B0604020202020204" pitchFamily="34" charset="0"/>
              <a:buChar char="•"/>
            </a:pPr>
            <a:r>
              <a:rPr lang="en-US" b="1" dirty="0">
                <a:solidFill>
                  <a:srgbClr val="374151"/>
                </a:solidFill>
                <a:latin typeface="Söhne"/>
              </a:rPr>
              <a:t>Task 2 - Columns Extracted:</a:t>
            </a:r>
            <a:r>
              <a:rPr lang="en-US" dirty="0">
                <a:solidFill>
                  <a:srgbClr val="374151"/>
                </a:solidFill>
                <a:latin typeface="Söhne"/>
              </a:rPr>
              <a:t> Table headers were identified, and column names were extracted.</a:t>
            </a:r>
          </a:p>
          <a:p>
            <a:pPr marL="285750" indent="-285750">
              <a:buFont typeface="Arial" panose="020B0604020202020204" pitchFamily="34" charset="0"/>
              <a:buChar char="•"/>
            </a:pPr>
            <a:r>
              <a:rPr lang="en-US" b="1" dirty="0">
                <a:solidFill>
                  <a:srgbClr val="374151"/>
                </a:solidFill>
                <a:latin typeface="Söhne"/>
              </a:rPr>
              <a:t>Task 3 - </a:t>
            </a:r>
            <a:r>
              <a:rPr lang="en-US" b="1" dirty="0" err="1">
                <a:solidFill>
                  <a:srgbClr val="374151"/>
                </a:solidFill>
                <a:latin typeface="Söhne"/>
              </a:rPr>
              <a:t>DataFrame</a:t>
            </a:r>
            <a:r>
              <a:rPr lang="en-US" b="1" dirty="0">
                <a:solidFill>
                  <a:srgbClr val="374151"/>
                </a:solidFill>
                <a:latin typeface="Söhne"/>
              </a:rPr>
              <a:t> Created:</a:t>
            </a:r>
            <a:r>
              <a:rPr lang="en-US" dirty="0">
                <a:solidFill>
                  <a:srgbClr val="374151"/>
                </a:solidFill>
                <a:latin typeface="Söhne"/>
              </a:rPr>
              <a:t> A dictionary was populated with table data, and variations were handled.</a:t>
            </a:r>
          </a:p>
          <a:p>
            <a:pPr marL="285750" indent="-285750">
              <a:buFont typeface="Arial" panose="020B0604020202020204" pitchFamily="34" charset="0"/>
              <a:buChar char="•"/>
            </a:pPr>
            <a:r>
              <a:rPr lang="en-US" b="1" dirty="0" err="1">
                <a:solidFill>
                  <a:srgbClr val="374151"/>
                </a:solidFill>
                <a:latin typeface="Söhne"/>
              </a:rPr>
              <a:t>DataFrame</a:t>
            </a:r>
            <a:r>
              <a:rPr lang="en-US" b="1" dirty="0">
                <a:solidFill>
                  <a:srgbClr val="374151"/>
                </a:solidFill>
                <a:latin typeface="Söhne"/>
              </a:rPr>
              <a:t> &amp; Export:</a:t>
            </a:r>
            <a:r>
              <a:rPr lang="en-US" dirty="0">
                <a:solidFill>
                  <a:srgbClr val="374151"/>
                </a:solidFill>
                <a:latin typeface="Söhne"/>
              </a:rPr>
              <a:t> The dictionary was transformed into a Pandas </a:t>
            </a:r>
            <a:r>
              <a:rPr lang="en-US" dirty="0" err="1">
                <a:solidFill>
                  <a:srgbClr val="374151"/>
                </a:solidFill>
                <a:latin typeface="Söhne"/>
              </a:rPr>
              <a:t>DataFrame</a:t>
            </a:r>
            <a:r>
              <a:rPr lang="en-US" dirty="0">
                <a:solidFill>
                  <a:srgbClr val="374151"/>
                </a:solidFill>
                <a:latin typeface="Söhne"/>
              </a:rPr>
              <a:t>, and it was exported as a CSV file.</a:t>
            </a:r>
            <a:endParaRPr lang="en-US" b="0" i="0" dirty="0">
              <a:solidFill>
                <a:srgbClr val="374151"/>
              </a:solidFill>
              <a:effectLst/>
              <a:latin typeface="Söhne"/>
            </a:endParaRPr>
          </a:p>
        </p:txBody>
      </p:sp>
      <p:sp>
        <p:nvSpPr>
          <p:cNvPr id="10" name="AutoShape 4" descr="Generated by DAL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13" name="AutoShape 6" descr="Generated by DALL·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16" name="Resim 15"/>
          <p:cNvPicPr>
            <a:picLocks noChangeAspect="1"/>
          </p:cNvPicPr>
          <p:nvPr/>
        </p:nvPicPr>
        <p:blipFill rotWithShape="1">
          <a:blip r:embed="rId3"/>
          <a:srcRect l="36728" t="19883" r="37767" b="10145"/>
          <a:stretch/>
        </p:blipFill>
        <p:spPr>
          <a:xfrm>
            <a:off x="8068994" y="738778"/>
            <a:ext cx="3292817" cy="510154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4999" y="5407350"/>
            <a:ext cx="7833855" cy="725904"/>
          </a:xfrm>
          <a:prstGeom prst="rect">
            <a:avLst/>
          </a:prstGeom>
        </p:spPr>
        <p:txBody>
          <a:bodyPr/>
          <a:lstStyle/>
          <a:p>
            <a:pPr marL="0" indent="0">
              <a:buNone/>
            </a:pPr>
            <a:r>
              <a:rPr lang="en-US" sz="2200" dirty="0" smtClean="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rPr>
              <a:t>Permalink of the </a:t>
            </a:r>
            <a:r>
              <a:rPr lang="en-US" sz="2200" dirty="0" smtClean="0">
                <a:solidFill>
                  <a:schemeClr val="accent3">
                    <a:lumMod val="25000"/>
                  </a:schemeClr>
                </a:solidFill>
                <a:latin typeface="Abadi" panose="020B0604020104020204" pitchFamily="34" charset="0"/>
              </a:rPr>
              <a:t>completed</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wrangling notebook </a:t>
            </a:r>
            <a:r>
              <a:rPr lang="en-US" sz="2200" dirty="0" err="1">
                <a:solidFill>
                  <a:schemeClr val="accent3">
                    <a:lumMod val="25000"/>
                  </a:schemeClr>
                </a:solidFill>
                <a:latin typeface="Abadi" panose="020B0604020104020204" pitchFamily="34" charset="0"/>
              </a:rPr>
              <a:t>is:https</a:t>
            </a:r>
            <a:r>
              <a:rPr lang="en-US" sz="2200" dirty="0">
                <a:solidFill>
                  <a:schemeClr val="accent3">
                    <a:lumMod val="25000"/>
                  </a:schemeClr>
                </a:solidFill>
                <a:latin typeface="Abadi" panose="020B0604020104020204" pitchFamily="34" charset="0"/>
              </a:rPr>
              <a:t>://github.com/</a:t>
            </a:r>
            <a:r>
              <a:rPr lang="en-US" sz="2200" dirty="0" err="1">
                <a:solidFill>
                  <a:schemeClr val="accent3">
                    <a:lumMod val="25000"/>
                  </a:schemeClr>
                </a:solidFill>
                <a:latin typeface="Abadi" panose="020B0604020104020204" pitchFamily="34" charset="0"/>
              </a:rPr>
              <a:t>muhsinider</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testrepo</a:t>
            </a:r>
            <a:r>
              <a:rPr lang="en-US" sz="2200" dirty="0">
                <a:solidFill>
                  <a:schemeClr val="accent3">
                    <a:lumMod val="25000"/>
                  </a:schemeClr>
                </a:solidFill>
                <a:latin typeface="Abadi" panose="020B0604020104020204" pitchFamily="34" charset="0"/>
              </a:rPr>
              <a:t>/blob/297f3240a3826c784a79cb5e1c88175244eaadda/labs-jupyter-spacex-Data%20wrangling.ipynb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Dikdörtgen 1"/>
          <p:cNvSpPr/>
          <p:nvPr/>
        </p:nvSpPr>
        <p:spPr>
          <a:xfrm>
            <a:off x="635000" y="1305342"/>
            <a:ext cx="6096000" cy="4247317"/>
          </a:xfrm>
          <a:prstGeom prst="rect">
            <a:avLst/>
          </a:prstGeom>
        </p:spPr>
        <p:txBody>
          <a:bodyPr>
            <a:spAutoFit/>
          </a:bodyPr>
          <a:lstStyle/>
          <a:p>
            <a:r>
              <a:rPr lang="en-US" b="1" dirty="0">
                <a:solidFill>
                  <a:srgbClr val="374151"/>
                </a:solidFill>
                <a:latin typeface="Söhne"/>
              </a:rPr>
              <a:t>Data Wrangling Process:</a:t>
            </a:r>
            <a:endParaRPr lang="en-US" dirty="0">
              <a:solidFill>
                <a:srgbClr val="374151"/>
              </a:solidFill>
              <a:latin typeface="Söhne"/>
            </a:endParaRPr>
          </a:p>
          <a:p>
            <a:pPr>
              <a:buFont typeface="+mj-lt"/>
              <a:buAutoNum type="arabicPeriod"/>
            </a:pPr>
            <a:r>
              <a:rPr lang="en-US" b="1" dirty="0">
                <a:solidFill>
                  <a:srgbClr val="374151"/>
                </a:solidFill>
                <a:latin typeface="Söhne"/>
              </a:rPr>
              <a:t>Data Loading:</a:t>
            </a:r>
            <a:r>
              <a:rPr lang="en-US" dirty="0">
                <a:solidFill>
                  <a:srgbClr val="374151"/>
                </a:solidFill>
                <a:latin typeface="Söhne"/>
              </a:rPr>
              <a:t> Load </a:t>
            </a:r>
            <a:r>
              <a:rPr lang="en-US" dirty="0" err="1">
                <a:solidFill>
                  <a:srgbClr val="374151"/>
                </a:solidFill>
                <a:latin typeface="Söhne"/>
              </a:rPr>
              <a:t>SpaceX</a:t>
            </a:r>
            <a:r>
              <a:rPr lang="en-US" dirty="0">
                <a:solidFill>
                  <a:srgbClr val="374151"/>
                </a:solidFill>
                <a:latin typeface="Söhne"/>
              </a:rPr>
              <a:t> mission data into a Pandas DataFrame.</a:t>
            </a:r>
          </a:p>
          <a:p>
            <a:pPr>
              <a:buFont typeface="+mj-lt"/>
              <a:buAutoNum type="arabicPeriod"/>
            </a:pPr>
            <a:r>
              <a:rPr lang="en-US" b="1" dirty="0">
                <a:solidFill>
                  <a:srgbClr val="374151"/>
                </a:solidFill>
                <a:latin typeface="Söhne"/>
              </a:rPr>
              <a:t>Exploratory Data Analysis (EDA):</a:t>
            </a:r>
            <a:endParaRPr lang="en-US" dirty="0">
              <a:solidFill>
                <a:srgbClr val="374151"/>
              </a:solidFill>
              <a:latin typeface="Söhne"/>
            </a:endParaRPr>
          </a:p>
          <a:p>
            <a:pPr marL="742950" lvl="1" indent="-285750">
              <a:buFont typeface="+mj-lt"/>
              <a:buAutoNum type="arabicPeriod"/>
            </a:pPr>
            <a:r>
              <a:rPr lang="en-US" dirty="0">
                <a:solidFill>
                  <a:srgbClr val="374151"/>
                </a:solidFill>
                <a:latin typeface="Söhne"/>
              </a:rPr>
              <a:t>Identify Missing Values.</a:t>
            </a:r>
          </a:p>
          <a:p>
            <a:pPr marL="742950" lvl="1" indent="-285750">
              <a:buFont typeface="+mj-lt"/>
              <a:buAutoNum type="arabicPeriod"/>
            </a:pPr>
            <a:r>
              <a:rPr lang="en-US" dirty="0">
                <a:solidFill>
                  <a:srgbClr val="374151"/>
                </a:solidFill>
                <a:latin typeface="Söhne"/>
              </a:rPr>
              <a:t>Determine Numerical and Categorical Attributes.</a:t>
            </a:r>
          </a:p>
          <a:p>
            <a:pPr marL="742950" lvl="1" indent="-285750">
              <a:buFont typeface="+mj-lt"/>
              <a:buAutoNum type="arabicPeriod"/>
            </a:pPr>
            <a:r>
              <a:rPr lang="en-US" dirty="0">
                <a:solidFill>
                  <a:srgbClr val="374151"/>
                </a:solidFill>
                <a:latin typeface="Söhne"/>
              </a:rPr>
              <a:t>Calculate Statistics on Launch Sites, Orbits, and Mission Outcomes.</a:t>
            </a:r>
          </a:p>
          <a:p>
            <a:pPr>
              <a:buFont typeface="+mj-lt"/>
              <a:buAutoNum type="arabicPeriod"/>
            </a:pPr>
            <a:r>
              <a:rPr lang="en-US" b="1" dirty="0">
                <a:solidFill>
                  <a:srgbClr val="374151"/>
                </a:solidFill>
                <a:latin typeface="Söhne"/>
              </a:rPr>
              <a:t>Outcome Classification:</a:t>
            </a:r>
            <a:endParaRPr lang="en-US" dirty="0">
              <a:solidFill>
                <a:srgbClr val="374151"/>
              </a:solidFill>
              <a:latin typeface="Söhne"/>
            </a:endParaRPr>
          </a:p>
          <a:p>
            <a:pPr marL="742950" lvl="1" indent="-285750">
              <a:buFont typeface="+mj-lt"/>
              <a:buAutoNum type="arabicPeriod"/>
            </a:pPr>
            <a:r>
              <a:rPr lang="en-US" dirty="0">
                <a:solidFill>
                  <a:srgbClr val="374151"/>
                </a:solidFill>
                <a:latin typeface="Söhne"/>
              </a:rPr>
              <a:t>Create a Set of Bad Outcomes (0s).</a:t>
            </a:r>
          </a:p>
          <a:p>
            <a:pPr marL="742950" lvl="1" indent="-285750">
              <a:buFont typeface="+mj-lt"/>
              <a:buAutoNum type="arabicPeriod"/>
            </a:pPr>
            <a:r>
              <a:rPr lang="en-US" dirty="0">
                <a:solidFill>
                  <a:srgbClr val="374151"/>
                </a:solidFill>
                <a:latin typeface="Söhne"/>
              </a:rPr>
              <a:t>Assign 1s to Successful Outcomes.</a:t>
            </a:r>
          </a:p>
          <a:p>
            <a:pPr marL="742950" lvl="1" indent="-285750">
              <a:buFont typeface="+mj-lt"/>
              <a:buAutoNum type="arabicPeriod"/>
            </a:pPr>
            <a:r>
              <a:rPr lang="en-US" dirty="0">
                <a:solidFill>
                  <a:srgbClr val="374151"/>
                </a:solidFill>
                <a:latin typeface="Söhne"/>
              </a:rPr>
              <a:t>Create a "Class" Column to Represent Landing Outcomes.</a:t>
            </a:r>
          </a:p>
          <a:p>
            <a:pPr>
              <a:buFont typeface="+mj-lt"/>
              <a:buAutoNum type="arabicPeriod"/>
            </a:pPr>
            <a:r>
              <a:rPr lang="en-US" b="1" dirty="0">
                <a:solidFill>
                  <a:srgbClr val="374151"/>
                </a:solidFill>
                <a:latin typeface="Söhne"/>
              </a:rPr>
              <a:t>Success Rate Calculation:</a:t>
            </a:r>
            <a:r>
              <a:rPr lang="en-US" dirty="0">
                <a:solidFill>
                  <a:srgbClr val="374151"/>
                </a:solidFill>
                <a:latin typeface="Söhne"/>
              </a:rPr>
              <a:t> Calculate the success rate of landings.</a:t>
            </a:r>
            <a:endParaRPr lang="en-US" b="0" i="0" dirty="0">
              <a:solidFill>
                <a:srgbClr val="374151"/>
              </a:solidFill>
              <a:effectLst/>
              <a:latin typeface="Söhne"/>
            </a:endParaRPr>
          </a:p>
        </p:txBody>
      </p:sp>
      <p:pic>
        <p:nvPicPr>
          <p:cNvPr id="6" name="Resim 5"/>
          <p:cNvPicPr>
            <a:picLocks noChangeAspect="1"/>
          </p:cNvPicPr>
          <p:nvPr/>
        </p:nvPicPr>
        <p:blipFill rotWithShape="1">
          <a:blip r:embed="rId3"/>
          <a:srcRect l="2080" t="12529" r="2844" b="9546"/>
          <a:stretch/>
        </p:blipFill>
        <p:spPr>
          <a:xfrm>
            <a:off x="8536132" y="4868141"/>
            <a:ext cx="3075709" cy="1423554"/>
          </a:xfrm>
          <a:prstGeom prst="rect">
            <a:avLst/>
          </a:prstGeom>
        </p:spPr>
      </p:pic>
      <p:pic>
        <p:nvPicPr>
          <p:cNvPr id="11" name="Resim 10"/>
          <p:cNvPicPr>
            <a:picLocks noChangeAspect="1"/>
          </p:cNvPicPr>
          <p:nvPr/>
        </p:nvPicPr>
        <p:blipFill rotWithShape="1">
          <a:blip r:embed="rId4"/>
          <a:srcRect l="27368" t="23684" r="40775" b="9375"/>
          <a:stretch/>
        </p:blipFill>
        <p:spPr>
          <a:xfrm>
            <a:off x="8025063" y="368331"/>
            <a:ext cx="3792223" cy="449981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3757" y="1353729"/>
            <a:ext cx="10407327" cy="3892040"/>
          </a:xfrm>
          <a:prstGeom prst="rect">
            <a:avLst/>
          </a:prstGeom>
        </p:spPr>
        <p:txBody>
          <a:bodyPr lIns="91440" tIns="45720" rIns="91440" bIns="45720" anchor="t"/>
          <a:lstStyle/>
          <a:p>
            <a:pPr>
              <a:lnSpc>
                <a:spcPct val="100000"/>
              </a:lnSpc>
              <a:spcBef>
                <a:spcPts val="1400"/>
              </a:spcBef>
            </a:pPr>
            <a:endParaRPr lang="en-US" sz="1400" dirty="0">
              <a:solidFill>
                <a:schemeClr val="accent3">
                  <a:lumMod val="25000"/>
                </a:schemeClr>
              </a:solidFill>
              <a:latin typeface="Abadi" panose="020B0604020104020204" pitchFamily="34" charset="0"/>
            </a:endParaRPr>
          </a:p>
          <a:p>
            <a:pPr>
              <a:lnSpc>
                <a:spcPct val="100000"/>
              </a:lnSpc>
              <a:spcBef>
                <a:spcPts val="0"/>
              </a:spcBef>
            </a:pPr>
            <a:endParaRPr lang="en-US" sz="14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Flight Number vs. Payload Mass (Scatter Plot): Explores the trend of successful landings with respect to the number of flights and payload mass</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Flight Number vs. Launch Site (Categorical Plot): Visualizes the distribution of flight numbers across different launch sites with success rate indication</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Payload vs. Launch Site (Scatter Plot): Investigates if certain launch sites are associated with specific payload masses and their success rates</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Success Rate by Orbit Type (Bar Chart): Compares the success rate of missions for different orbit types</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Flight Number vs. Orbit Type (Scatter Plot): Analyzes the correlation between the number of flights and orbit types with respect to mission success</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Payload vs. Orbit Type (Scatter Plot): Assesses the relationship between payload mass and orbit types, focusing on mission outcomes</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0"/>
              </a:spcBef>
            </a:pPr>
            <a:r>
              <a:rPr lang="en-US" sz="1600" dirty="0">
                <a:solidFill>
                  <a:schemeClr val="accent3">
                    <a:lumMod val="25000"/>
                  </a:schemeClr>
                </a:solidFill>
                <a:latin typeface="Abadi" panose="020B0604020104020204" pitchFamily="34" charset="0"/>
              </a:rPr>
              <a:t>Yearly Success Trend (Line Chart): Depicts the change in mission success rates over the years, indicating progress or decline</a:t>
            </a:r>
            <a:r>
              <a:rPr lang="en-US" sz="1600" dirty="0" smtClean="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spcBef>
                <a:spcPts val="0"/>
              </a:spcBef>
            </a:pPr>
            <a:endParaRPr lang="en-US" sz="14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Dikdörtgen 1"/>
          <p:cNvSpPr/>
          <p:nvPr/>
        </p:nvSpPr>
        <p:spPr>
          <a:xfrm>
            <a:off x="906378" y="1030562"/>
            <a:ext cx="10174705" cy="646331"/>
          </a:xfrm>
          <a:prstGeom prst="rect">
            <a:avLst/>
          </a:prstGeom>
        </p:spPr>
        <p:txBody>
          <a:bodyPr wrap="square">
            <a:spAutoFit/>
          </a:bodyPr>
          <a:lstStyle/>
          <a:p>
            <a:pPr>
              <a:spcBef>
                <a:spcPts val="1400"/>
              </a:spcBef>
            </a:pPr>
            <a:r>
              <a:rPr lang="tr-TR" dirty="0">
                <a:solidFill>
                  <a:schemeClr val="accent3">
                    <a:lumMod val="25000"/>
                  </a:schemeClr>
                </a:solidFill>
                <a:latin typeface="Abadi"/>
              </a:rPr>
              <a:t>V</a:t>
            </a:r>
            <a:r>
              <a:rPr lang="en-US" dirty="0" err="1">
                <a:solidFill>
                  <a:schemeClr val="accent3">
                    <a:lumMod val="25000"/>
                  </a:schemeClr>
                </a:solidFill>
                <a:latin typeface="Abadi"/>
              </a:rPr>
              <a:t>arious</a:t>
            </a:r>
            <a:r>
              <a:rPr lang="en-US" dirty="0">
                <a:solidFill>
                  <a:schemeClr val="accent3">
                    <a:lumMod val="25000"/>
                  </a:schemeClr>
                </a:solidFill>
                <a:latin typeface="Abadi"/>
              </a:rPr>
              <a:t> charts </a:t>
            </a:r>
            <a:r>
              <a:rPr lang="tr-TR" dirty="0" err="1">
                <a:solidFill>
                  <a:schemeClr val="accent3">
                    <a:lumMod val="25000"/>
                  </a:schemeClr>
                </a:solidFill>
                <a:latin typeface="Abadi"/>
              </a:rPr>
              <a:t>were</a:t>
            </a:r>
            <a:r>
              <a:rPr lang="tr-TR" dirty="0">
                <a:solidFill>
                  <a:schemeClr val="accent3">
                    <a:lumMod val="25000"/>
                  </a:schemeClr>
                </a:solidFill>
                <a:latin typeface="Abadi"/>
              </a:rPr>
              <a:t> </a:t>
            </a:r>
            <a:r>
              <a:rPr lang="tr-TR" dirty="0" err="1">
                <a:solidFill>
                  <a:schemeClr val="accent3">
                    <a:lumMod val="25000"/>
                  </a:schemeClr>
                </a:solidFill>
                <a:latin typeface="Abadi"/>
              </a:rPr>
              <a:t>plotted</a:t>
            </a:r>
            <a:r>
              <a:rPr lang="tr-TR" dirty="0">
                <a:solidFill>
                  <a:schemeClr val="accent3">
                    <a:lumMod val="25000"/>
                  </a:schemeClr>
                </a:solidFill>
                <a:latin typeface="Abadi"/>
              </a:rPr>
              <a:t> </a:t>
            </a:r>
            <a:r>
              <a:rPr lang="en-US" dirty="0">
                <a:solidFill>
                  <a:schemeClr val="accent3">
                    <a:lumMod val="25000"/>
                  </a:schemeClr>
                </a:solidFill>
                <a:latin typeface="Abadi"/>
              </a:rPr>
              <a:t>to explore the relationship between different variables related to the Falcon 9 rocket launches</a:t>
            </a:r>
          </a:p>
        </p:txBody>
      </p:sp>
      <p:sp>
        <p:nvSpPr>
          <p:cNvPr id="6" name="AutoShape 2" descr="data:image/png;base64,iVBORw0KGgoAAAANSUhEUgAAAk0AAAIWCAYAAABKs7lsAAAAOXRFWHRTb2Z0d2FyZQBNYXRwbG90bGliIHZlcnNpb24zLjUuMiwgaHR0cHM6Ly9tYXRwbG90bGliLm9yZy8qNh9FAAAACXBIWXMAAA9hAAAPYQGoP6dpAAB2lklEQVR4nO3dd1gUx/8H8PfRBQQEFCwIKmDvWNAYNRY0xpJoBEsUsbeYWJJobDGW/OyJ3ahAvsaaRMWKSsSKsRKNYotdAREVFBUQ5vfH5g7OKywcHKLv1/Pss8fuzM7s3R58mJ2dUQghBIiIiIhIL5PCrgARERFRUcCgiYiIiEgGBk1EREREMjBoIiIiIpKBQRMRERGRDAyaiIiIiGRg0EREREQkA4MmIiIiIhkYNBERERHJwKCJiIqMjIwM/Pjjj2jYsCHs7OygUCigUCjQpUuXwq6aUUVGRqrOPTIysrCrk69CQkJU53bz5s08HycwMBAKhQIeHh75Vjcis8KuABGRXD169MDmzZsLuxpE9I5iSxPRW+Zt/Q/72LFjqoCpQ4cO2LdvH86dO4fz58/jp59+KuTaUVHj4eEBhUKBwMDAwq4KFSFsaSKiImH//v0AAFNTU6xbtw52dnaFXCN6k4WEhCAkJKSwq0FvGbY0EVGRcO/ePQCAi4sLAyYiKhQMmoioSEhNTQUAmJubF3JNiOhdxaDpLXL//n188803qFevHuzt7WFubg4XFxfUrFkTPXr0QEhICJKTk9Xy3Lx5U/WkSk5N2XL7APzzzz8YOXIkatasiRIlSsDc3Byurq5o3bo1Zs+ejdjYWJ154+Li8O2338LHxweOjo6wtLSEm5sbunfvrro9o0tGRgZCQkLg5+cHV1dXWFhYwN7eHl5eXmjVqhVmzpyJixcvas175coVjBw5EjVq1EDx4sVhYWGBMmXKoE6dOggKCsLGjRtVf7Rz4/WnnDIzM7FmzRq0bNkSLi4uMDExUXs/MzMz8eeff2Ls2LFo2rQpnJ2dYW5uDgcHB9SpUwdjx47F7du3tZY1depUKBQKhIaGAgBu3bqlKjv7os3Lly+xePFitGrVSvXelSpVCq1bt8bq1avx6tWrXJ+7NufPn8egQYPg5eUFa2trFC9eHNWrV8eXX36p80kpZb31nVdeHThwAH379kXFihVhbW0NOzs71KxZE+PGjcP9+/f15v3nn38wffp0+Pn5oVy5crC0tIStrS28vLzQt29fHD9+XHY9jh49igEDBqBy5cqws7ODhYUFypUrh48++ghLlizBkydPcjzGpk2b0KpVK5QsWRLFihVD5cqV8dVXX+HRo0ey66FPQkICJk6ciLp168LBwQFWVlbw8PDAZ599hiNHjujN+/rvjtOnTyMwMBAVKlSApaWl3s8wNTUVc+fOVf1es7OzQ6NGjbB06VJkZGTozKerb1+LFi2gUChw69YtAEBoaKjG9dSiRQtZ7wm9gwS9FQ4dOiTs7OwEAL3L9u3b1fLduHFDtS84OFhvGe7u7gKA6Nu3r9b9r169El9++aVQKBR666Ar/9q1a4WNjY3evP379xfp6ekaeZ8+fSqaNWuW4/l37dpVI++mTZuEhYVFjnnPnz+v9/3R5sCBA6r8u3fvFq1bt9b7fkyZMiXHelhbW4s//vhDoyw5ebV95aOjo1Wfra6lQYMGIi4uLtfnn93MmTOFiYmJzjIsLS1FaGioRr68nFNOXrx4IQICAvQe08bGRoSFhWnNn/1z1bd88803euvx/Plz0aNHjxyPM2XKFJ3lR0REiN69e+vM6+npKWJjY3P9HmUXHh6e4++X4cOHi4yMDK35s//uWLZsmTAzM9P5GQYHB6u2nTlzRtSvX19nme+//754+vSp1jL79u0rAAh3d3e17c2bN8/x/W7evLlB7xe9vdgR/C2QmpqKgIAAJCcno3jx4hg6dChatmyJUqVKIS0tDTdu3MCxY8ewZcuWAq3HoEGDsGbNGgBA6dKlMWLECDRp0gT29vZISEjAiRMn8Ntvv2nNu2nTJnz22WcQQqBixYoYMWIEqlWrhpIlS+LmzZtYvXo1du3ahdWrV8POzg7z589Xyz916lQcPnwYAPDRRx+hV69eKF++PKysrPDgwQOcPXsWO3bs0PiPNj4+Hv369UNaWhpKlSqFESNGoHHjxnB2dsaLFy9w7do1HDx4EFu3bjX4/fn6669x7tw5dOrUCYGBgXB3d0d8fLxa69+rV69QunRpfPzxx/D19UXFihVhZWWFO3fu4NixY1i6dCmePXuGnj174syZM6hataoq77Bhw9CtWzdMnDgR27ZtQ5kyZRAeHq63TteuXUPz5s2RlJQEOzs7DB8+HA0bNoSbmxsSExMRFhaGFStW4OTJk+jcuTMOHz6cp9tjS5cuxYQJEwAAJUuWxNdff42mTZsiIyMD+/fvx5w5c5CSkoLAwEA4Ozvjww8/VOU9f/48AOTqvPQRQqBbt27YuXMnAKBjx47o3r07KlasCBMTE5w4cQLz5s3D7du30a1bNxw9ehQ+Pj5qx3j16hVsbGzQoUMHfPDBB6hSpQrs7Ozw4MEDXLhwAT/99BNu3bqFH374Ad7e3ujXr59GPTIzM9G5c2fs27cPAODl5YVhw4bBx8cH1tbWiI2NxbFjx7Bp0ya95zNp0iQcO3YMXbp0QZ8+fVTX1ZIlS7Bz505cu3YNX375JdavX5+n9ys6OhodO3ZEWloazM3NMWLECHTq1Ak2NjY4e/YsfvjhB9y4cQNLliyBjY0N/u///k/nsU6ePIm1a9fCzc0NY8eOhY+PD169eqX67r5u8ODBOH36NPz9/dG3b1+UKlUKV65cwYIFC3Dy5EkcOnQIn332Wa5+twUHByMlJQV+fn64f/8+OnfujOnTp6ulsbGxkX08escUdtRGhouIiFD9h/R6S1J26enpIikpSW1bfrU0bdu2TXUcX19f8fjxY53HuX37ttrPCQkJwt7eXgAQQUFBWluShBBiwoQJAoAwMTERly5dUtvn5uYmAIhu3brpPYfExES1n1evXi2rJen58+fi+fPneo+tzestEhMnTtSb/saNGyItLU3n/jt37oiyZcsKAKJ3795a0+j6D1ubJk2aCACibt26IiEhQWua3bt3q1qIVq5cmeMxX/fgwQNhbW0tAIgyZcpofP5CCHHmzBlVK2PZsmW1vge5OS99Vq5cKQAIc3NzsXv3bq1pHj16JKpXry4AiKZNm2rsT0hI0HuNp6amijZt2qjq++rVK400P/74o+q6+Pjjj8XLly+1HisjI0PcvXtXbdvr19X06dM18mVmZoq2bdsKAMLMzEw8ePBAZ331adCggQAgTE1NRXh4uMb+R48eiWrVqqm+m//8849GmuwtmTVr1tT73mVvaQIgZs6cqZEmPT1d+Pn5qdLs3LlTI01O10tOLedE2jBoegv8+uuvql8erwdFOcmvoMnX11cA0q2je/fu5aoO06ZNU/2x1PWHQwjpF6UyYJgwYYLaPnNzcwFA/Pjjj7kqe8aMGQKAKFGiRK7yyZX9j5u3t7fWP565tXDhQgFA2NnZiczMTI39coOLQ4cOqep27tw5vWm7d+8uAIgmTZrkur7/93//pypnw4YNOtNNnz5dlW7Tpk0a+/MjaMrMzBSVKlUSAMSYMWP0pt21a5eqPleuXMl1WdHR0ar8p06dUtuXkZEhypUrJwCIcuXK6bzFpEv266p+/fparwMhhNizZ48q3bZt23J9Dn/99Zcq/5AhQ3SmO3LkiCrdsGHDNPZnD5oOHTqkt8zsQVOtWrV0ntudO3dU3/sOHTpo7GfQRAWBHcHfAqVLl1a9Dg4ONnr5iYmJqk6v/v7+KFOmTK7yh4WFAZBuq1laWupMZ2ZmBl9fXwBAVFSU2j7le7Bx40Y8f/5cdtnKfI8fP8a2bdtyVe/c8vf3h6mpaa7yJCcn48aNG7hw4QL++ecf/PPPP7C2tlbbl1fK971y5cqoWbOm3rTvv/8+AOn2Sm47hSs78Ds4OOCTTz7RmW7AgAEaefLbxYsX8e+//wIAunXrpjet8pwBzevtdampqbh9+zYuXryo+pyEEKr9f//9t1r66Oho3L17FwAwcOBA2Nra5uo8suvZs6fOjtT169dXvb5+/Xquj539c+jfv7/OdE2bNlXdKtb32bm5uaFZs2ayy+/bt6/OcytXrhzatm0LQHrgQl+ncKL8wqDpLfDee++hYsWKAIAvvvgCDRs2xKxZs3D06FGkpaUVePnR0dGqPxC5+YUISE+8RUdHAwBWrFih9Wmv7IuyT1RcXJzacfr27QtAGjW6QoUKGDFiBLZs2YKEhAS95Xfq1AkODg4AgI8//hgffPABFixYgNOnT+f7L+FatWrJSnfr1i2MHDkSHh4esLe3R8WKFVGjRg3UrFkTNWvWxKBBg1RpHz58mOf6nDp1CgBw+fLlHN/3ESNGAADS09Nz/TTWP//8AwCoV6+e3v5QLi4uqiedlHnym/KcAcDX11fvOWcPZF6/3gAgJSUFs2bNQu3atWFjYwN3d3dUr15d9TnVrVtXlfb1z+ns2bOq17n9zryuSpUqOvc5OjqqXj99+jTXx1Z+DhYWFqhTp47etI0aNQIAXL16VefvHbnfAaUGDRro3d+wYUMA0meRl6CQKLcYNL0FzM3NsX37dtV/eidPnsSECRPw3nvvwcHBAe3atcO6desK7D+x7H8Qsrd6yfHo0aM8Pc7+emvSpEmTEBQUBIVCgQcPHmDJkiX45JNPUKpUKdSoUQNTpkxBfHy8xnGcnJwQFhaGsmXLQgiBAwcOYPTo0aohDz755BPs2LEj1/XTpkSJEjmm2b17N6pVq4bFixerHonW58WLF3muz4MHD/KULzcteQBUQVapUqVyTOvq6qqWJ7/l1znfvHkTNWvWxIQJE3Du3Lkcv1uvf06GfGdep2x51MbEJOtXfF6+/8rPwdHREWZm+p8bUn52Qgg8fvxYaxo534HscrpmXFxcVK8L6pohyo5Pz70lqlWrhvPnz2P79u3Yvn07Dh06hGvXruHFixcIDw9HeHg45s+fj127dsn642Us2X+RDxgwAKNGjZKVz8LCQu1nc3NzrF69GmPGjMH69evx559/4tSpU0hLS8OFCxdw4cIFzJ8/H2vXrkXnzp3V8jZr1gzXrl3D77//jl27duHQoUO4e/cukpOTsWXLFmzZsgV+fn74448/9P6ByklOt+YePnyInj174vnz57C1tcXYsWPh5+eHSpUqwd7eXnXOf/75J1q1agUAareAckv53teuXRtr166Vna9s2bJ5Ks+Q8ZTyS/brbfv27bLn53v9O/PZZ5/hxo0bUCgU6NevHwICAlC1alWULFkSFhYWUCgUyMzMVH3mhnxOb4L8+uxye3v6TbhmiLJj0PQWMTU1RZcuXdClSxcAQGxsLPbs2YMlS5bg9OnTOH36NAYPHqz2eG72/0QzMzP1Hj8lJUXrdmdnZ9VrfQNXapP99oEQAjVq1MhV/tdVq1YN33//Pb7//nu8fPkSR44cwbp16/DLL7/g2bNn6NGjB/7991+N/+6trKzQq1cv9OrVCwBw48YN7Ny5E4sWLcKVK1cQHh6Ob7/9FgsWLDCofvr89ttvqkEMt2zZgtatW2tNl1//UTs5OQEAnj17ZvD7ro+joyNiY2O1tvS9TnkbLPt1kZ+U5wxIfazyct6XLl1SDeY4YcIEjcfVlfR9Tq9/Z/TdYitMys8hMTERr1690tvapPzsFApFrluUdImPj4e3t7fe/a/Xlagg8fbcW6x06dLo168foqKiUK9ePQDAjh071G4VFC9eXPVaV5M6IP0BSExM1Lqvbt26qv8IDx06lKs6WlhYoHr16gCkUZHzk5WVFVq3bo01a9Zgzpw5AKTbJHJutyn7RZ08eRLlypUDgBzHyzHUhQsXAEi//HUFTIB6vxxt5P53ruxzc/36da19dvKLMjA5c+aM3luxDx48UN2SLKggLns/o7xeb8rPCZA69+ui73NSfh+B3H9njEn5OaSlpan6Hupy4sQJANJ4U6+3BOfVyZMnZe23trZW9euUi61YlBcMmt4B5ubmaN68OQBpUL7sUzKUKFFC1RFa3y/5DRs26LzF4OjoiCZNmgCQAoucpp94XadOnQBI/8EbMmihPsrbWUDuOk/b2dmpOqMa0ulaDmVA8fLlS52tfs+fP8f//vc/vcexsrICgBynfVG+70II/Pjjj7mtrmzKAPDJkyf4448/dKZbvXq16hrTFzQaol69eqogeOXKlXj58mWuj5E98NPV+goAy5cv17mvdu3acHNzAwCsWrUKz549y3U9jCH756AcuFabqKgo1RRF+fnZ/e9//9P5e+fevXvYu3cvAGlqlNze+pP7PSHKjkHTW+Dw4cO4du2azv1paWk4ePAgAMDW1hYlS5ZU2698tHrbtm2qx7Gzu3z5MiZNmqS3Dl9//TUA6Y/6p59+iqSkJJ1plY9aK40aNUr1pFK/fv3U/pPXZufOnTh37pzq50ePHmH79u16+40of7kCUiuSUnh4uN5biklJSar/oLPnKwheXl4ApPdQW6tWRkYGBgwYkGNQqrz1+ODBA71PTLVt21b19NGcOXNybElT9pnLrX79+qn6go0ZMwb37t3TSPP3339j5syZAKQ+U8pbzPnNxMRENTL59evX0adPH71/NJOTk7F48WK1bcrPCYDO+RqXLVumdwgLExMTjBs3DoD0fejTp4/OJ84yMzNz/Y9IfmnYsKFqNPSff/4ZERERGmmSkpIwePBgANJ5DR06NN/Kj46OVrUSZ/fq1SsMHDhQ9Z7lpUzl90Tb7zwinQpneCjKT1OmTBEmJiaiefPmYvbs2WLPnj3i9OnT4siRI2LNmjWiYcOGqsHiRo0apZE/+wB45cqVE6tWrRKnT58WBw8eFJMnTxb29vbC09NTlCxZUu9gcP3791cdp0yZMmLmzJni4MGD4uzZs2Lfvn1i1qxZok6dOlrz//7776o566ysrMSQIUPEtm3bxOnTp8Xx48fFb7/9Jr766itRsWJFjZHPlQN0enh4iNGjR4uNGzeK48ePi1OnTont27eLQYMGqUa0Llu2rNpAgn379hXm5ubiww8/FAsXLhT79+8XZ86cEQcPHhRLliwRVatWVZ3TggULcv3ZZB+E8MCBA3rT3rlzR1haWqreg6+//lrs379fnDx5UoSEhKjm4GratKneY+7bt0+1v2fPniIqKkpcvXpVtWR37do14ejoqErfsWNHsXbtWvHXX3+JU6dOiV27dokZM2aIxo0byxoQUpclS5aoynBxcRELFiwQf/31lzh69Kj47rvvhK2trQAgFAqF1tGdhci/EcEzMzPFxx9/rKpPpUqVxOzZs0VkZKQ4e/asOHjwoFixYoXo0aOHsLGxEU5OThr5a9SoocrfvXt3sX37dnHq1CmxdetW0a1bN43P6fW544SQBrhUjhqO/wY/XbhwoThy5Ig4c+aM2LVrl5g8ebLw8vLSO/dcTteVvjrIcfbsWdXcjBYWFmLMmDEiMjJSnDx5UqxcuVL1nQQgvvrqK63HyM1AktkHt/Tx8REARI8ePcTu3bvF6dOnxYYNG9R+p3Xs2FHrcXK6Xr799lvVMWbNmiWio6NV35HXR2AnUmLQ9BaQO1Fr586ddU4F8vnnn+vMV758eXHx4kVZE/aOGDEizxP2hoWFqf0B17WYmJiIP//8U5Uv+6jm+pbSpUtrjMys/MWa0zJkyBCdk5Hqk5s/bkIIsWbNGr2T2vr7+4v9+/frPWZGRoYqyNG2vO7y5ctqQYC+5bvvvsv1e6A0Y8aMPE3Yq5RfQZMQQqSlpYmhQ4fmeK0CEBUqVNDIf/bsWVGiRAmdeWrWrCnu37+fY8CSkpKiCrL0LYUZNAmRvxP25uT1CXvr1q2rs8ymTZuK5ORkrcfJ6Xq5e/euzt83nLCXdGHQ9BZ4+vSp+P3338XQoUNF48aNRfny5YWVlZWwsrISHh4eonv37mLHjh05HmfdunXi/fffF3Z2dqJYsWKicuXK4ptvvhEPHz4UQsj/xXf69GkxaNAg4e3tLWxsbIS5ublwdXUVbdu2FfPnz9c5x5kQQiQlJYm5c+eKDz74QLi4uAhzc3NRrFgxUaFCBfHRRx+J+fPna8xdlpmZKU6cOCGmTp0q2rZtKypXriwcHByEmZmZcHZ2Fu+//76YM2eO1ilmHj16JNauXSuCgoKEj4+PKFu2rLCwsBDFihUT3t7eom/fvuLw4cM5vne65DZoEkKIo0ePii5duoiSJUsKc3NzUbp0adGuXTuxceNG2cdMTk4WEydOFLVr1xa2trZqwYE2r169EuvWrRNdu3YV5cuXF8WKFRMWFhaidOnSokWLFmLixIni9OnTeXkL1Pz9999i4MCBolKlSqJYsWLCxsZGVK1aVYwaNUrcuHFDb978DJqUzp07J0aOHClq1qwp7O3thampqbC3txd16tQR/fv3F7/99pvOqX1u3bolhgwZItzd3YW5ublwdHQUDRs2FHPnzhUvXrwQQsgPWP7880/x2WefiQoVKqjeezc3N9GxY0exYsUKjcDA2EGTENIcghMmTBB16tQRdnZ2wtLSUpQvX1706tUrx+9IXoOmGzduiBcvXqhaqYsXLy5sbW1FgwYNxKJFi/ROSyTnerl27Zro37+/8PT0FFZWVgyaKEcKIYr4ACJERERERsCO4EREREQyMGgiIiIikoFBExEREZEMDJqIiIiIZGDQRERERCQDgyYiIiIiGRg0ySSEQHJyst6pOoiIiOjtxaBJpqdPn8Le3l7vXF5ERET09mLQRERERCQDgyYiIiIiGRg0EREREcnAoImIiIhIBgZNRERERDIwaCIiIiKSgUETERERkQwMmoiIiIhkYNBEREREJAODJiIiIiIZGDQRERERycCgiYiIiEgGBk1EREREMjBoIiIiIpKBQRMRERGRDEUyaDp06BA6duyIMmXKQKFQYOvWrTnmiYyMRL169WBpaQlPT0+EhIQUeD2JiIjo7VEkg6aUlBTUrl0bS5YskZX+xo0b6NChA1q2bIno6Gh88cUXGDBgAMLDwwu4pkRERPS2UAghRGFXwhAKhQJbtmxBly5ddKb5+uuvsXPnTvzzzz+qbQEBAXjy5An27Nkjq5zk5GTY29sjKSkJdnZ2hlabiIiIipgi2dKUW1FRUWjdurXaNj8/P0RFRenMk5qaiuTkZLWFiIiI3l1mhV0BY4iLi4OLi4vaNhcXFyQnJ+PFixcoVqyYRp5Zs2bhu+++03vc9tUG52s95dp9cYXe/R+1mmCkmqjbETGzUMo1VLPB3xdKuYdXTCqUconeRAuP+hda2V803VhoZVPR8k60NOXF+PHjkZSUpFru3LlT2FUiIiKiQvROtDS5uroiPj5ebVt8fDzs7Oy0tjIBgKWlJSwtLY1RPSIiIioC3omWJl9fX0RERKht27dvH3x9fQupRkRERFTUFMmg6dmzZ4iOjkZ0dDQAaUiB6Oho3L59G4B0a61Pnz6q9EOGDMH169fx1Vdf4dKlS1i6dCk2bdqEL7/8sjCqT0REREVQkQyaTp06hbp166Ju3boAgNGjR6Nu3bqYPHkyACA2NlYVQAFAhQoVsHPnTuzbtw+1a9fGvHnzsGrVKvj5+RVK/YmIiKjoKZJ9mlq0aAF9w0tpG+27RYsWOHv2bAHWioiIiN5mRbKliYiIiMjY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s8KuABER0Ztq91++hVZ2+0ZRhVY2aceWJiIiIiIZGDQRERERycCgiYiIiEgGBk1EREREMjBoIiIiIpKBQRMRERGRDAyaiIiIiGRg0EREREQkA4MmIiIiIhkYNBERERHJwKCJiIiISAYGTUREREQyMGgiIiIikoFBExEREZEMDJqIiIiIZGDQRERERCQDgyYiIiIiGRg0EREREclQZIOmJUuWwMPDA1ZWVmjUqBFOnDihN/2vv/6K2rVrw9raGqVLl0ZQUBASExONVFsiIiIq6opk0LRx40aMHj0aU6ZMwZkzZ1C7dm34+fnhwYMHWtMfPXoUffr0Qf/+/XHhwgVs3rwZJ06cwMCBA41ccyIiIiqqimTQNH/+fAwcOBD9+vVDtWrVsHz5clhbW2PNmjVa00dFRcHDwwOff/45KlSogPfeew+DBw/OsXWKiIiISKnIBU1paWk4ffo0WrdurdpmYmKC1q1bIyoqSmseX19f3LlzB7t27YIQAvHx8fjtt9/w4YcfGqvaREREVMQVuaDp4cOHyMjIgIuLi9p2FxcXxMXFac3TtGlT/Prrr/D394eFhQVcXV1hb2+PJUuW6CwnNTUVycnJagsRERG9u4pc0JQXFy9exKhRozB58mScPn0ae/bswc2bNzFkyBCdeWbNmgV7e3vV4ubmZsQaExER0ZumyAVNzs7OMDU1RXx8vNr2+Ph4uLq6as0za9YsNG3aFOPGjUOtWrXg5+eHpUuXYs2aNYiNjdWaZ/z48UhKSlItd+7cyfdzISIioqKjyAVNFhYWqF+/PiIiIlTbMjMzERERAV9fX615nj9/DhMT9VM1NTUFAAghtOaxtLSEnZ2d2kJERETvriIXNAHA6NGj8fPPPyM0NBQxMTEYOnQoUlJS0K9fPwBSK1GfPn1U6Tt27Ig//vgDy5Ytw/Xr13H06FF8/vnnaNiwIcqUKVNYp0FERPRWu3nzJhQKBaKjo3WmiYyMhEKhwJMnT4xWr7wqkkGTv78/5s6di8mTJ6NOnTqIjo7Gnj17VJ3DY2Njcfv2bVX6wMBAzJ8/H4sXL0aNGjXw6aefonLlyvjjjz8K6xSIiIiKjDt37iAoKAhlypSBhYUF3N3dMWrUqHwZJLpJkyaIjY2Fvb09ACAkJAQODg4GH7cgmBV2BfJqxIgRGDFihNZ9ISEhGttGjhyJkSNHFnCtiIiI3i7Xr1+Hr68vvL29sX79elSoUAEXLlzAuHHjsHv3bhw/fhyOjo4a+dLS0mQdX/lUe1FQJFuaiIiIyDiGDx8OCwsL7N27F82bN0f58uXRvn177N+/H/fu3cO3334LAPDw8MD333+PPn36wM7ODoMGDVId49KlS2jSpAmsrKxQo0YNHDx4ULUv++25yMhI9OvXD0lJSVAoFFAoFJg6daqxT1knBk1ERESk1aNHjxAeHo5hw4ahWLFiavtcXV3Rq1cvbNy4UfVQ1dy5c1G7dm2cPXsWkyZNUqUdN24cxowZg7Nnz8LX1xcdO3bUemuvSZMmWLhwIezs7BAbG4vY2FiMHTu2YE8yFxg0ERERkVZXr16FEAJVq1bVur9q1ap4/PgxEhISAAAffPABxowZg0qVKqFSpUqqdCNGjEDXrl1RtWpVLFu2DPb29li9erXG8SwsLGBvbw+FQgFXV1e4urrC1ta2YE4uDxg0ERERkV66hud5nY+Pj9bt2YcEMjMzg4+PD2JiYvKlbsbEoImIiIi08vT0hEKh0BngxMTEoESJEihZsiQAwMbGxpjVMzoGTURERKSVk5MT2rRpg6VLl+LFixdq++Li4lTzuioUCr3HOX78uOr1q1evcPr0aZ23/CwsLJCRkWF45QsAgyYiIiLSafHixUhNTYWfnx8OHTqEO3fuYM+ePWjTpg3Kli2LGTNm5HiMJUuWYMuWLbh06RKGDx+Ox48fIygoSGtaDw8PPHv2DBEREXj48CGeP3+e36eUZwyaiIiISCcvLy+cOnUKFStWRPfu3VGpUiUMGjQILVu2RFRUlNYxml73ww8/4IcffkDt2rVx5MgRhIWFwdnZWWvaJk2aYMiQIfD390fJkiUxe/bs/D6lPCuyg1sSERGRcbi7u2sdODq7mzdvamzz8PBQdSLv0aOH1nwtWrTQ6Gi+bNkyLFu2LE91LUhsaSIiIiKSgUETERERkQwMmoiIiIhkYNBEREREJAODJiIiIiIZGDQRERERycCgiYiIiEiG/BunKTMTOHAAiIoC4uKA58+BGTOA0qWz0qSlAa9eAaamgKVlvhVNREREVNDyJ2jasQP4/HPg1i317WPHqgdNq1YBI0cCtrbA/fvAWz6xHxEREb09DL899/PPQOfOwM2bgBCAk5O01mbAAMDeHnj2DNiyxeCiiYiIiIzFsJamq1eB4cOl1x98ACxeDFSpApjoiMUsLICuXYHVq4G9e4HevQ0qnoiIiID21QYbtbzdF1fkKn1gYCBCQ0M1tvv5+WHPnj34+++/MWnSJBw/fhzJyclwdXVFo0aNsGjRIpQqVUrrMSMjI9GyZUs8fvwYDg4OGvsvXLiAyZMn4/Tp07h16xYWLFiAL774Ilf1fp1hLU0LFkh9lKpXB3btkgKmnDRrJq3PnjWoaCIiIio62rVrh9jYWLVl/fr1SEhIQKtWreDo6Ijw8HDExMQgODgYZcqUQUpKSp7Le/78OSpWrIgffvgBrq6u+XIOhrU0/fknoFAAX3whtSLJ4ekpre/cMahoIiIiKjosLS21Bi9bt25FUlISVq1aBTMzKSypUKECWrZsaVB5DRo0QIMGDQAA33zzjUHHUjKspenuXWldu7b8PMrO38+fG1Q0ERERFX2urq549eoVtmzZAqGrT/QbwrCgSaGQ1rkJgBITpbW9vUFFExERUdGxY8cO2Nraqi0zZ85E48aNMWHCBPTs2RPOzs5o37495syZg/j4+MKusgbDgqayZaX19evy8xw5Iq0rVjSoaCIiIio6WrZsiejoaLVlyJAhAIAZM2YgLi4Oy5cvR/Xq1bF8+XJUqVIF58+fBwBUr15dFWi1b9++0M7BsD5NLVoAV64AoaFA3745p09KApYvl1qoPvjAoKKJiIio6LCxsYGnsl+zFk5OTvj000/x6aefYubMmahbty7mzp2L0NBQ7Nq1C+np6QCAYsWKGavKGgxraRo8WAqADh4EQkL0p01MBLp0kUYLNzMD/osuiYiIiLKzsLBApUqVVE/Pubu7w9PTE56eniirvMtVCAxraapbFxg1Cli4EOjfH9i9WxqHSenYMSA6Gjh6FFi3DkhOloKsSZMAd3eDiiYiIqKiIzU1FXFxcWrbzMzMcPz4cWzYsAEBAQHw9vaGEALbt2/Hrl27EBwcnONxz58/j+LFi6t+VigUqF27NtLS0nDx4kUAQFpaGu7du4fo6GjY2trqbfHSx/BpVObNA1JTgWXLgN9+kxZlB/HB2QbbUvaI/+ILYOJEg4slIuOrM31qoZQbPbFwyiWi/LNnzx6Uzj61GoDKlStj165dsLa2xpgxY3Dnzh1YWlrCy8sLq1atwmeffZbjcd9//321n01NTfHq1Svcv38fdevWVW2fO3cu5s6di+bNmyMyMjJP52B40KRQAEuWSLfefvhBulWXmamZxtdXCpYKsQMXERHR2yi3I3QbW0hICEL0dONZuXJlro/ZokULvUMUeHh45PsQBvkzYS8AtGkjLU+fSqN9P3gAZGRIc9HVqQM4O+dbUURERETGln9Bk1Lx4sBrTWVERERERZ1hQdO0adJ62DD5LUmPHwOLFkmvJ082qHgiIiIiYzEsaJo6Veqv1K2b/KDp0aOsfAyaiIiIqIgwbJwmIiIioneE8YOm/0b0hLm50YsmIiIiyivjB03R0dK6ZEmjF01ERESUV7nr0/TLL9q3b9sGnDqlP29qKvDvv8CaNVJ/pgYNclU0ERERUWHKXdAUGJg12reSELkb4VsIwMREmn6FiIiIqIjI/e05IbIWbdv0LebmQNOmQFgY0Lx5Pp4GERERUcHKXUvTjRtZr4UAKlaUWp7CwwEvL935FArAykoaHdzUNI9VJSIiIm0+ajXBqOXtiJiZ6zxxcXGYNWsWdu7cibt378Le3h6enp7o3bs3+vbtC2tra3h4eODWrVsaeWfNmoVvvvlG9XNoaCgWL16MCxcuwNTUFPXq1cO4cePw0UcfGXReOcld0OTurn17mTK69xEREdE77fr162jatCkcHBwwc+ZM1KxZE5aWljh//jxWrlyJsmXLolOnTgCAadOmYeDAgWr5ixcvrno9duxYLF68GNOnT0eXLl2Qnp6OtWvXonPnzvjxxx8xYsSIAjsPwwa3fH1iXiIiIqLXDBs2DGZmZjh16hRsbGxU2ytWrIjOnTurTaxbvHhxuLq6aj3O8ePHMW/ePPz0008YOXKkavuMGTPw8uVLjB49Gp07d4abm1uBnAcHtyQiIqICk5iYiL1792L48OFqAVN2itcfMtNh/fr1sLW1xeDBgzX2jRkzBunp6fj9998Nqq8+DJqIiIiowFy7dg1CCFSuXFltu7OzM2xtbWFra4uvv/5atf3rr79WbVcuhw8fBgBcuXIFlSpVgoWFhUY5ZcqUgZ2dHa5cuVJg52LY7bns/v1Xeiru77+Bhw+BFy/Un7B7nUIBRETkW/FERERUdJw4cQKZmZno1asXUlNTVdvHjRuHwMBAtbRly5ZVvRb6YosCZnjQ9Pw5MHw48L//aQZJQmgf1wnQ3E5ERERvHU9PTygUCly+fFlte8WKFQEAxYoVU9vu7OwMT09Prcfy9vbGkSNHkJaWptHadP/+fSQnJ8Pb2zsfa6/OsNtzQgAffyyNFJ6ZKQ0pULt2VmDUrBlQrZo0zIByW+XK0hhN779vYNWJiIjoTefk5IQ2bdpg8eLFSElJMehYAQEBePbsGVasWKGxb+7cuTA3N0fXrl0NKkMfw1qaNm8G9u2TWo2mTAEmTQIuXgRq1ZL2HzworVNSgJ9/BiZPBh49kl6/956BVSciktRbMrlQyj0zfJre/W03jDdSTdTtDZhVKOUS6bJ06VI0bdoUPj4+mDp1KmrVqgUTExOcPHkSly5dQv369VVpnz59iri4OLX81tbWsLOzg6+vL0aNGoVx48YhLS1NbciBH3/8EQsXLiywJ+cAQ1ua1q2T1r6+UtBkYqL9tpuNDfDFF1IfpqdPgU8+Ae7fN6hoIiIiKhoqVaqEs2fPonXr1hg/fjxq164NHx8fLFq0CGPHjsX333+vSjt58mSULl1abfnqq69U+xcuXIilS5di/fr1qFGjBnx8fHDo0CFs3bpVbRiCgmBYS9OpU1KQ9NogVDo1aAAMHQosWAD89BPwww8GFU9ERER5G6Hb2EqXLo1FixZh0aJFOtPcvHlT1rGCgoIQFBSUTzWTz7CWpocPpfV/nbkASPPLKb14oZmnQwdpvWOHQUUTERERGZNhQZPZfw1V2YY3V3v92j1JAIC9vbS+c8egoomIiIiMybCgqUwZaZ2QkLXN1RVQPj545oxmnqtXpfWrVwYVTURERGRMhgVNtWtL6/Pns7YpFECjRtLrpUvV06enA/PnS6+9vAwqmoiIiMiYDAuaPvhAGn9pzx717UFB0vbISKBFC2DJEmD2bKBhw6zO4927G1Q0ERERkTEZFjR9/LEUAB04AFy/nrW9d2+gXTspcDp8GPj8c2D8eODcOWl/nTrA6NEGFU1ERERkTIYFTa6u0i23ly/Vn6ADgC1bgG+/BVxcpOBJCKkT+PDhUpBlZWVQ0URERETGZPjccyY64i5LS+D776Xl0SOp43fJkpxzjoiIiIokw4MmORwdjVIMERERUUEx7PZcXm3YkPXkHREREVERYJyWJgDIzAT+9z9p6pQrV4xWLBER0duurb/+yaPz296NuZ8kOy4uDrNmzcLOnTtx9+5d2Nvbw9PTE71790ZwcDBOnjypM2/z5s0RGRkJADh27BimT5+OqKgovHjxAl5eXujXrx9GjRoFU1PTvJ6SLHkLmjIygNOnpVG9zc0BDw+gVi3daVevloKlW7ekbUIAFhZ5qzEREREVKdevX0fTpk3h4OCAmTNnombNmrC0tMT58+excuVKjBgxAm3btgUA3LlzBw0bNsT+/ftRvXp1AIDFfzHDli1b0L17d/Tr1w8HDhyAg4MD9u/fj6+++gpRUVHYtGkTFAXYdzr3QdO8ecDMmcCTJ+rbvb2BOXOAjz7K2rZtGzB2bNZwBEJIT80FBQHZZiwmIiKit9ewYcNgZmaGU6dOwcbGRrW9YsWK6Ny5M4QQqmDn5cuXAAAnJye4urqq0qakpGDgwIHo1KkTVq5cqdo+YMAAuLi4oFOnTti0aRP8/f0L7Dxy16dp1Cgp2HnyJGsYAeVy+TLwySfAzp1S2hEjpJ+vX5f229hIAdSNG8DixUD58vl/NkRERPRGSUxMxN69ezF8+HC1gCk7Oa1De/fuRWJiIsaOHauxr2PHjvD29sb69esNrq8+8lua/voLWLRIGjJACOC994CaNaXbbDExwP790rACY8YAJ05kTaFSvLgUbH35JVCiRAGdBhEREb2Jrl27BiEEKleurLbd2dlZ1ao0fPhw/N///Z/e41z5rz901apVte6vUqWKKk1BkR80rV79Xw4z4Pff1W/DAdL0KO3bSxPyzpghbWvbFggJkQbBJCIiIvrPiRMnkJmZiV69eiE1NVV2PiFEAdZKP/lB0/HjUivT4MGaARMA+PgA06ZJI34LAdStK92qK+Ce7ERvo4bjvi+0sk/MmVRoZRPR28fT0xMKhQKXL19W217xv5lEihUrJus43t7eAICYmBg0adJEY39MTAyqVatmYG31k9+n6c4dad26te40fn7SWqGQ5ptjwERERPROc3JyQps2bbB48WKkpKTk+Tht27aFo6Mj5s2bp7EvLCwMV69eRY8ePQypao7kB03JydLaw0N3muz7dNxzJCIionfL0qVL8erVK/j4+GDjxo2IiYnB5cuXsXbtWly6dEnW+Eo2NjZYsWIFtm3bhkGDBuHcuXO4efMmVq9ejcDAQHTr1g3du3cv0POQf3tOCKkFyUxPluzz0NnaGlAtIiIikisvg00aU6VKlXD27FnMnDkT48ePx927d2FpaYlq1aph7NixGDZsmKzjdOvWDQcOHMCMGTPQrFkzvHz5El5eXvj222/xxRdfFOgYTUBhTaOSD5YsWQIPDw9YWVmhUaNGOHHihN70qamp+Pbbb+Hu7g5LS0t4eHhgzZo1RqotERHRu6106dJYtGgRrl+/jrS0NDx9+hR//fUXxo4dC2tra1U6Dw8PCCFQp04drcdp1qwZ9uzZg6SkJKSmpuKff/7BmDFjCnw0cCAvg1vGxsprRZKTLo9jNW3cuBGjR4/G8uXL0ahRIyxcuBB+fn64fPkySpUqpTVP9+7dER8fj9WrV8PT0xOxsbHIzMzMU/lERET07sl90PTfMOc6KZvG5KR79SrXxQPA/PnzMXDgQPTr1w8AsHz5cuzcuRNr1qzBN998o5F+z549OHjwIK5fvw5HR0cAUiRLREREJFfubs+9Pgq4oUsepKWl4fTp02id7Sk+ExMTtG7dGlFRUVrzhIWFwcfHB7Nnz0bZsmXh7e2NsWPH4sWLFzrLSU1NRXJystpCRERE7y75LU19+xZgNeR7+PAhMjIy4OLiorbdxcUFly5d0prn+vXrOHLkCKysrLBlyxY8fPgQw4YNQ2JiIoKDg7XmmTVrFr777rt8rz8REREVTfKDJh3BRVGQmZkJhUKBX3/9Ffb29gCkW3zdunXD0qVLtQ6sNX78eIwePVr1c3JyMtzc3IxWZyIiInqz5L5PUyFzdnaGqakp4uPj1bbHx8erzYacXenSpVG2bFlVwARIc9cIIXD37l14eXlp5LG0tISlpWX+Vp6IiIiKrCI35ICFhQXq16+PiIgI1bbMzExERETA19dXa56mTZvi/v37ePbsmWrblStXYGJignLlyhV4nYmIiKjoK3JBEwCMHj0aP//8M0JDQxETE4OhQ4ciJSVF9TTd+PHj0adPH1X6nj17wsnJCf369cPFixdx6NAhjBs3DkFBQbLnvCEiIqJ3W5G7PQcA/v7+SEhIwOTJkxEXF4c6depgz549qs7hsbGxuH37tiq9ra0t9u3bh5EjR8LHxwdOTk7o3r07pk+fXlinQEREREVMkQyaAGDEiBEYMWKE1n0hISEa26pUqYJ9+/YVcK2IiIjobVVkgyYiIiKSNBv8vVHLO7xiUq7SBwYG4smTJ9i6dava9sjISLRs2RKPHz9GdHQ0WrZsqTV/bGys6mGvR48eYdq0adiyZQtiY2Ph7OyMdu3aYerUqSifx5lG5GLQRERERG+My5cvw87OTm2bcoq0R48eoXHjxrCwsMDy5ctRvXp13Lx5ExMnTkSDBg0QFRWFihUrFljdGDQRERHRG6NUqVJwcHDQuu/bb7/F/fv3ce3aNVXLU/ny5REeHg4vLy8MHz4cu3fvLrC6Fcmn54iIiOjdkpmZiQ0bNqBXr14a4zIWK1YMw4YNQ3h4OB49elRgdWBLExERERW4HTt2wNbWVm1bRkaGRrrXx090d3fHhQsXkJCQgCdPnqBq1apaj68ctPratWto2LBh/lU8GwZNREREVOBatmyJZcuWqW3766+/0Lt3b7Vthw8fRvHixVU/m5ubq+0XQhRcJXNQ8EFTaipw5Ajw8CFQoQJQQNEfERERvblsbGzg6emptu3u3bsa6SpUqKC1T1PJkiXh4OCAmJgYrcePiYmBQqHQKCM/Gdan6dYt4KuvpOXJE839x48DlSoBbdsCPXsCvr6Aj4+Uj4iIiEgmExMTdO/eHevWrUNcXJzavhcvXmDp0qXw8/ODo6NjwdXBoNx//AHMnQvs3w+8HhUmJwNdugCxsYAQWcuZM0CHDkB6ukFFExER0dvnwYMHiIuLU1vS/4sZZs6cCVdXV7Rp0wa7d+/GnTt3cOjQIfj5+SE9PR1Lliwp0LoZdntu3z5AoQA6d9bct3Il8OCBtP/zz4FWrYDwcGDpUiAmBggNBQYMMKh4IiIiyv1gk2+yypUra2yLiopC48aN4eTkhOPHj2PatGkYPHgw4uLi4OjoiPbt22Pt2rVv+OCW169Lax8fzX2bNkkB0yefAAsXSts6dgQSEoDNm4Hff2fQRERE9A7QNr0ZALRo0ULVsTv7a32cnZ3x008/4aeffsrPKspi2O25hARpXbq0+vakJOk2HAAEBqrvCwiQ1n//bVDRRERERMZkWND09Km0fn2chWPHgMxMwNQUaNFCfZ+bm7QuwMGniIiIiPKbYUGTsvP3/fvq2yMjpXWdOoCNjfa8VlYGFU1ERERkTIYFTdWrS+stW7K2ZWRk9Wd6vZUJAO7dk9YuLgYVTURERGRMhnUE//hj4OBB4H//k4KgZs2k17duSUFT9+6aeU6dktbK23RERERERYBhLU2DBwNVq0rjL82dKw098Ntv0r6OHbU/VbdlixRQNW5sUNFERERExmRY0GRpCURESMMKmJlJwZO5OfDZZ1KL0+sOHQIuXpRe+/kZVDQRERGRMRk+95yrq9S6lJoqPRHn5ARYWGhP6+YGHDggvX7vPYOLJiIiIjKW/Juw19JSc7ym11WoIC1ERERERYxht+eIiIiI3hGGtzQ9fy6tra2171+0SBqC4OFDqZVp6FCpkzgRERHli4bjvjdqeSfm5G6uu8DAQDx58gRbt25FQkICJk+ejJ07dyI+Ph4lSpRA7dq1MXnyZDRt2hQA8Pfff2PSpEk4fvw4kpOT4erqikaNGmHRokUoVapUQZySLIYFTdu3A126ALa2wN27QPHi6vuDgqSJeQGpk/iVK9KkvdOnA+PHG1Q0ERERFT1du3ZFWloaQkNDUbFiRcTHxyMiIgKJiYkAgISEBLRq1QofffQRwsPD4eDggJs3byIsLAwpKSmFWnfDgqbwcCkY6tRJM2A6cgQICZGGF7C2Bry9gUuXgBcvgMmTpdamGjUMKp6IiIiKjidPnuDw4cOIjIxE8+bNAQDu7u5o2LChKs3Ro0eRlJSEVatWwcxMClMqVKiAli1bFkqdszOsT9Px41JQpO1EVq6U1mXKADExwOnTUtDk5ibNS7dihUFFExERUdFia2sLW1tbbN26FampqVrTuLq64tWrV9iyZQuEEEauoX6GBU0PHkjrypU19+3ZIwVUI0cC5cpJ29zcpJ+FkEYSJyIioneGmZkZQkJCEBoaCgcHBzRt2hQTJkzAuXPnVGkaN26MCRMmoGfPnnB2dkb79u0xZ84cxMfHF2LNJYbdnktIkNav35q7cEHq+K1QSKOEZ6ccJfzWLYOKpqKnrf+0Qil378bJhVIuERFp6tq1Kzp06IDDhw/j+PHj2L17N2bPno1Vq1YhMDAQADBjxgyMHj0af/75J/766y8sX74cM2fOxKFDh1CzZs1Cq7thLU2mptL60SP17UeOSOuSJTVboUqUkNYvXxpUNBERERVNVlZWaNOmDSZNmoRjx44hMDAQU6ZMUUvj5OSETz/9FHPnzkVMTAzKlCmDuXPnFlKNJYYFTWXLSuvoaPXtO3dKrUzNmmnmSUqS1s7OBhVNREREb4dq1arpfTLOwsIClSpVKvSn5wwLmpo1k/onLV4s3Y4DgJMnpf5MgPb55WJipLWrq0FFExERUdGSmJiIDz74AGvXrsW5c+dw48YNbN68GbNnz0bn/7rz7NixA71798aOHTtw5coVXL58GXPnzsWuXbtUaQqLYX2ahg2ThhW4cQOoWFEaVuDiReDVK8DREfD318zz559SK1S1agYVTURERJLcDjZZWGxtbdGoUSMsWLAA//77L9LT0+Hm5oaBAwdiwoQJAKRWJ2tra4wZMwZ37tyBpaUlvLy8sGrVKnz22WeFWn/DgqZ69YA5c4Bx44Bnz4AzZ6Tt5ubAzz9rdhBPSpJu3QFAixYGFU1ERERFQ0hIiOr1rFmzMGvWLJ1pK1asiJXKYYveMIZPo/Lll0Dr1sBvvwFxcdKkvT16aB+GIDISaNBAev3RRwYXTURERGQshgdNAFCzprTkpHNnzSEIiIiIiIoAwzqCExEREb0j8qelKbu7d6XbdM+fS7fiihXL9yKIiIiIjC1/WpqePgUmTZKmSXF3Bxo1kuaju3FDPd2GDUD37sDAgflSLBEREZGxGN7SdPUq8OGHwPXr0phNSgqFZtrGjYHevaV0ffsC771ncPFERERExmBYS9PLl0CHDsC//wLW1sBXXwE7duhO7+EhtUABQFiYQUUTERERGZNhLU3LlgHXrgE2NsDhw0CdOjnnad8eiIgAoqIMKpqIiIjImAxrafrjD+k23KhR8gImAKhdW1pfvWpQ0URERETGZFjQpJxHrm1b+XmcnKT1kycGFU1ERERkTIbdnnv2TFrb2srPk5oqrc3NDSqaiIiIJHWmTzVqedETc1deYGAgnjx5gq1bt2rs8/DwwK1btzS2z5o1C998843q59DQUCxevBgXLlyAqakp6tWrh3HjxuEjI84wYlhLk7LV6OZN+XkuXJDWrq4GFU1ERERvh2nTpiE2NlZtGTlypGr/2LFjMXjwYPj7++PcuXM4ceIE3nvvPXTu3BmLFy82Wj0Nn7B31y7g0CHgk0/k5fnlF6kflK+vQUUTERHR26F48eJw1dGYcvz4ccybNw8//fSTWiA1Y8YMvHz5EqNHj0bnzp3h5uZW4PU0rKWpWzdpzKWVK4Hbt3NOv3ChFGAB0qS+RERERHqsX78etra2GDx4sMa+MWPGID09Hb///rtR6mJY0PTZZ0CtWtJ4TS1aALt3aw5wKQRw8iTQqxcwZoy0rVkzaegBIiIieud9/fXXsLW1VVsOHz4MALhy5QoqVaoECwsLjXxlypSBnZ0drly5YpR6GnZ7zsREGqTyvfekfk0ffSQNcqkcDbxFC2mKFWXnbyGASpWATZsMKpaIiIjeHuPGjUNgYKDatrJly6pei+wNMoXI8LnnypcHoqOl220mJkBKihQcCQEkJEitUMqT7d4dOHECKFXK4GKJiIjo7eDs7AxPT0+1pVixYgAAb29vXL9+HWlpaRr57t+/j+TkZHh7exulnvkzYa+jI/Drr9Lo4IsXA4GB0nx0fn5Az57AnDnSmE4bNgAlSuRLkURERPT2CwgIwLNnz7BixQqNfXPnzoW5uTm6du1qlLoYPmFvdu7uwLBh+XpIIiIiKvqSkpIQHR2tts3pv6GLnj59iri4OLV91tbWsLOzg6+vL0aNGoVx48YhLS0NXbp0QXp6OtauXYsff/wRCxcuNMqTc0B+B01ERERkdLkdbLIwREZGom7dumrb+vfvDwCYPHkyJk+erLZv8ODBWL58OQBg4cKFqFWrFpYuXYqJEyeqBrfcunUrOnbsaJwTAIMmIiIiKmAhISEICQkx6BhBQUEICgrKnwrlkWF9mo4dA0xNgWLFgHv3ck5/7x5gZQWYmQGnTxtUNBEREZExGRY0bdggPRn30UdAtkcDdSpbFujYEcjMBNatM6hoIiIiImMyLGg6ckQakyk3A1V26CCtlSODExERERUBhgVN//4rratVk5+nShVpfe2aQUUTERERGZNhQdPLl9Laykp+HktLaZ2SYlDRRERERMZkWNDk6Cit5UzWq3T3rrR2cDCoaCIiIiJjMixoUt6WCwuTn2frVmldubJBRRMREREZk2FB04cfSk/P/fIL8N9sxHodOgT8739S5/GPPjKoaCIiIiJjMixoGjwYcHYGMjKkAGrx4qx+Ttm9fAn89JP05NyrV9L8c0OHGlQ0ERERkTEZNiK4ra003tKHHwLPnwOjRgETJgD16wOlS0tpYmOBU6ek/UJIA1uuXw/Y2eVD9YmIiIiMw/BpVFq3BsLDgc8+A+7fB5490xyDSQhpXbasdHuuRQuDiyUiIiJJvSWTc06Uj84Mn5ar9IGBgQgNDVWbT05p+PDhWLp0Kfr27YuQkBBV2tf5+flhz549qp+PHTuG6dOnIyoqCi9evICXlxf69euHUaNGwdTUNG8nlgPDbs8ptWwpjdm0YoU04nfZstLQApaW0utOnYCff5bGZmLARERE9M5xc3PDhg0b8OLFC9W2ly9fYt26dShfvrxa2nbt2iE2NlZtWb9+vWr/li1b0Lx5c5QrVw4HDhzApUuXMGrUKEyfPh0BAQEQysaafJZ/E/ZaWgIDB0oLERERUTb16tXDv//+iz/++AO9evUCAPzxxx8oX748KlSooJbW0tISrq6uWo+TkpKCgQMHolOnTli5cqVq+4ABA+Di4oJOnTph06ZN8Pf3z/dzyJ+WJiIiIqIcBAUFITg4WPXzmjVr0K9fv1wdY+/evUhMTMTYsWM19nXs2BHe3t5qrVL5iUETERERGUXv3r1x5MgR3Lp1C7du3cLRo0fRu3dvjXQ7duyAra2t2jJz5kwAwJUrVwAAVatW1VpGlSpVVGnym2G3527cAPr3l8Zd+uUXqf+SPvfuAX36SK/lpCciIqK3RsmSJdGhQweEhIRACIEOHTrA2dlZI13Lli2xbNkytW2OyllI/lNQ/Zb0MSxo+uUXIDISaNpUXgBUtqw0TtORI9JTdN98Y1DxREREVLQEBQVhxIgRAIAlS5ZoTWNjYwNPT0+t+7y9vQEAMTExaNKkicb+mJgYVFPOWJLPDLs9FxEhtTJ98on8PJ98Ig1BsHevQUUvWbIEHh4esLKyQqNGjXDixAlZ+Y4ePQozMzPUqVPHoPKJiIgo99q1a4e0tDSkp6fDz88v1/nbtm0LR0dHzJs3T2NfWFgYrl69ih49euRHVTUYFjTFxEjrevXk51EGKxcv5rnYjRs3YvTo0ZgyZQrOnDmD2rVrw8/PDw8ePNCb78mTJ+jTpw9atWqV57KJiIgo70xNTRETE4OLFy/qHE8pNTUVcXFxasvDhw8BSK1QK1aswLZt2zBo0CCcO3cON2/exOrVqxEYGIhu3bqhe/fuBVJ3w27PJSVJawcH+XmUaR8/znOx8+fPx8CBA1U97pcvX46dO3dizZo1+EbPLb8hQ4agZ8+eMDU1xVblxMFERERFXG4HmyxsdjnMCrJnzx6UVs4s8p/KlSvj0qVLAIBu3brhwIEDmDFjBpo1a4aXL1/Cy8sL3377Lb744gsoFIoCqbdhQZOdnRT8JCbKz6NMa22dpyLT0tJw+vRpjB8/XrXNxMQErVu3RlRUlM58wcHBuH79OtauXYvp06fnWE5qaipSU1NVPycnJ+epvkRERO+6kJAQvfuzN2SEhITkmB4AmjVrpjZCuDEYdnvOw0NaR0bKz3PggLR+bfRPuR4+fIiMjAy4uLiobXdxcUFcXJzWPFevXsU333yDtWvXwsxMXpw4a9Ys2NvbqxY3N7c81ZeIiIjeDoYFTa1bS526lyyRJubNyb17UlqFQsprBBkZGejZsye+++47VY97OcaPH4+kpCTVcufOnQKsJREREb3pDAuahg4FzM2BJ0+AVq2Ac+d0p/37bylQevIEMDMDhg3LU5HOzs4wNTVFfHy82vb4+HitQ64/ffoUp06dwogRI2BmZgYzMzNMmzYNf//9N8zMzPDnn39qLcfS0hJ2dnZqCxEREb27DOvT5O4OzJgBfPUVcPmy9BRdixZAs2aAsgNXbCxw6BBw8KDUKqVQAN99B1SqlKciLSwsUL9+fURERKBLly4AgMzMTERERKjGfcjOzs4O58+fV9u2dOlS/Pnnn/jtt9805rshIiIi0sbwCXvHjgVevJACocxMqc+Sst9SdkIAJiZSOgMHtRw9ejT69u0LHx8fNGzYEAsXLkRKSorqabrx48fj3r17+OWXX2BiYoIaNWqo5S9VqhSsrKw0thMRERHpYnjQBACTJgEdOwKzZwN79ki34LJzcAA6dJACrNq1DS7O398fCQkJmDx5MuLi4lCnTh3s2bNH1Tk8NjYWt2/fNrgcIiIiIqX8CZoAadDKdeukFqUbN4D/BqGCszNQoYJ0Wy4fjRgxQuvtOCDnRxunTp2KqVOn5mt9iIiI6O2Wf0GTkkIBVKwoLURERERvCcOeniMiIiJ6R+R/SxMREREZVdsN43NOlI/2BswyanlvCsOCpg8+yHtehQKIiDCoeCIiInrzBQYGIjQ0FABgbm6O8uXLo0+fPpgwYQLMzMyQkZGBn376CWvWrMHVq1dRrFgxNG7cGBMnTkTTpk0LufZZDAuaIiOl4EcI3Wle7wCuTFtAk+kRERHRm6ddu3YIDg5Gamoqdu3aheHDh8Pc3BzffPMNAgICsH//fsyZMwetWrVCcnIylixZghYtWmDz5s2qcRkLm2FB0/vv5xz8pKQA165JwxAoFIC3d9bAl0RERPROsLS0VM3cMXToUGzZsgVhYWGoWLEifvvtN4SFhaFjx46q9CtXrkRiYiIGDBiANm3awMbGprCqrmJ4S5Ncu3YBn38OPHoErF4NvEHNbURERGRcxYoVQ2JiItatWwdvb2+1gElpzJgx+OOPP7Bv3743orXJeE/PffghcOSINO/cxx9Lk/cSERHRO0UIgf379yM8PBwffPABrly5gqpVq2pNq9x+5coVY1ZRJ+MOOeDqCnz5pTTw5ezZRi2aiIiICs+OHTtga2sLKysrtG/fHv7+/qqBpoW+vtFvEOOP0/Tee9J6506jF01ERESFo2XLloiOjsbVq1fx4sULhIaGwsbGBt7e3oiJidGaR7nd29vbmFXVyfhBk4WFtL5/3+hFExERUeGwsbGBp6cnypcvDzOzrC7VAQEBuHr1KrZv366RZ968eXByckKbNm2MWVWdjB80HTkira2tjV40ERERvVkCAgLw8ccfo2/fvli9ejVu3ryJc+fOYfDgwQgLC8OqVaveiCfnAGOPCB4VBUybJg090LChUYsmIiJ6WxXlEboVCgU2bdqEhQsXYsGCBRg2bBisrKzg6+uLyMjIt2hwy2nTck6TmQk8fgycOgX89Zf0s0IhdQgnIiKit15ISIje/WZmZhg7dizGjh1rnArlkWFB09SpuRvZWwhpyIHZs4E35P4kERERkRyG357L6TFBhQIoXhyoUAFo3hwYNAioVs3gYomIiIiMybCgKTMzn6pBRERE9GYz/tNzREREREUQgyYiIiIiGQo+aEpMlCbpJSIiIirCCiZoio+XOnw7OwOlSgElSwIlSgCBgcDt2wVSJBEREVFBkh803b0LlCkjLcuW6U53/TpQvz6werXUwiSEtCQlAf/7H1C3LhAdbXjNiYiIiIxIftC0Zw8QFycFQt27604XECDNK6ccisDNDWjUSBp2QAhpoMsePYBXrwysOhEREZHxyB9yICpKWrdsCTg5aU+zY4c08rdCId2OW7cOaNtW2vfiBTBiBBAcDFy5Avz+O+Dvb2D1iYiIaGTEKKOWt6jVj7nOk5CQgMmTJ2Pnzp2Ij49HiRIlULt2bUyePFk1VcqxY8cwffp0REVF4cWLF/Dy8kK/fv0watQomJqa5vdp5Jr8lqbz56VgSN9I3r/+mvV63rysgAkAihUDVq0CataUft62LZdVJSIioqKqa9euOHv2LEJDQ3HlyhWEhYWhRYsWSExMBABs2bIFzZs3R7ly5XDgwAFcunQJo0aNwvTp0xEQEACR02DaRiC/penmTWldu7buNJGR0treHujZU3O/QgEEBUnzzv39t+yiiYiIqOh68uQJDh8+jMjISDRv3hwA4O7ujoYNGwIAUlJSMHDgQHTq1AkrV65U5RswYABcXFzQqVMnbNq0Cf6FfIdKfktTcrK0dnbWvv/mTempOYUCeP99wNxce7q6daX1/fvya0lERERFlq2tLWxtbbF161akpqZq7N+7dy8SExO1TtjbsWNHeHt7Y/369caoql7ygyblxLxpadr3nziR9drHR/dxHBykdUqK7KKJiIio6DIzM0NISAhCQ0Ph4OCApk2bYsKECTh37hwA4MqVKwCAqlWras1fpUoVVZrCJD9oUnb+1lXpY8eyXjdooPs4T59Kaysr2UUTERFR0da1a1fcv38fYWFhaNeuHSIjI1GvXj2EhISo0rwJ/Zb0kR80Kfsy/f675j4hgLAw6bWZGfBfL3itbt2S1i4usosmIiKios/Kygpt2rTBpEmTcOzYMQQGBmLKlCnw9vYGAMTExGjNFxMTo0pTmOQHTZ06ScHRtm3SIJXZzZ0r9WlSKIDWrQFbW93HUQ5dULly7mtLREREb41q1aohJSUFbdu2haOjI+bNm6eRJiwsDFevXkWPHj0KoYbq5AdNn30mDVQJSNOhNGoE9OoF1KsHfPNNVrrRo3UfQwhg61YpuGrcOE8VJiIioqIlMTERH3zwAdauXYtz587hxo0b2Lx5M2bPno3OnTvDxsYGK1aswLZt2zBo0CCcO3cON2/exOrVqxEYGIhu3bqhu76BtY1E/pAD1tbAhg1Au3ZSv6RTp6QFyBr9OygIaNVK9zF27QLu3ctqkSIiIqK3nq2tLRo1aoQFCxbg33//RXp6Otzc3DBw4EBMmDABANCtWzccOHAAM2bMQLNmzfDy5Ut4eXnh22+/xRdffAGF8oG0QiQ/aAIAX18pUJowQQqAXryQtru7AyNHSuMv6fP999La1ZUtTURERPkkLyN0G5OlpSVmzZqFWbNm6U3XrFkz7Nmzx0i1yr3cBU0A4OUFbN4MZGYCCQmAhYU0ZYocERH/lZr7YomIiIgKU96jFxOT3D8BZ2OT5+KIiIiICpP8juBERERE7zAGTUREREQyMGgiIiIikoFBExEREZEMDJqIiIiIZGDQRERERCQDgyYiIiIiGRg0EREREcnAobmJiIiKuIVH/Y1a3hdNN+Y6T0JCAiZPnoydO3ciPj4eJUqUQO3atTF58mQ0bdoUf//9NyZNmoTjx48jOTkZrq6uaNSoERYtWoRSpUqpjhMaGorFixfjwoULMDU1Rb169TBu3Dh89NFH+XmKWrGliYiIiApc165dcfbsWYSGhuLKlSsICwtDixYtkJiYiISEBLRq1QqOjo4IDw9HTEwMgoODUaZMGaSkpKiOMXbsWAwePBj+/v44d+4cTpw4gffeew+dO3fG4sWLC/wc2NJEREREBerJkyc4fPgwIiMj0bx5cwCAu7s7GjZsCADYunUrkpKSsGrVKpj9Nz9thQoV0LJlS9Uxjh8/jnnz5uGnn37CyJEjVdtnzJiBly9fYvTo0ejcuTPc3NwK7DzY0kREREQFytbWFra2tti6dStSU1M19ru6uuLVq1fYsmULhBBaj7F+/XrY2tpi8ODBGvvGjBmD9PR0/P777/le9+wYNBEREVGBMjMzQ0hICEJDQ+Hg4ICmTZtiwoQJOHfuHACgcePGmDBhAnr27AlnZ2e0b98ec+bMQXx8vOoYV65cQaVKlWBhYaFx/DJlysDOzg5Xrlwp0PNg0EREREQFrmvXrrh//z7CwsLQrl07REZGol69eggJCQEg3WaLi4vD8uXLUb16dSxfvhxVqlTB+fPnVcfQ1QplLAyaiIiIyCisrKzQpk0bTJo0CceOHUNgYCCmTJmi2u/k5IRPP/0Uc+fORUxMDMqUKYO5c+cCALy9vXH9+nWkpaVpHPf+/ftITk6Gt7d3gdafQRMREREVimrVqqk9HZedhYUFKlWqpNofEBCAZ8+eYcWKFRpp586dC3Nzc3Tt2rVA68un54iIiKhAJSYm4tNPP0VQUBBq1aqF4sWL49SpU5g9ezY6d+6MHTt2YMOGDQgICIC3tzeEENi+fTt27dqF4OBgAICvry9GjRqFcePGIS0tDV26dEF6ejrWrl2LH3/8EQsXLizQJ+cABk1ERERUwGxtbdGoUSMsWLAA//77L9LT0+Hm5oaBAwdiwoQJiI2NhbW1NcaMGYM7d+7A0tISXl5eWLVqFT777DPVcRYuXIhatWph6dKlmDhxompwy61bt6Jjx44Ffh4MmoiIiIq4vIzQbUyWlpaYNWsWZs2apXV/xYoVsXLlSlnHCgoKQlBQUH5WTzb2aSIiIiKSgUETERERkQwMmoiIiIhkYNBEREREJAODJiIiIiIZGDQRERERycCgiYiIiEgGBk1EREREMjBoIiIiIpKBQRMRERGRDJxGhYiIqIjb/ZevUctr3yhKdtqOHTsiPT0de/bs0dh3+PBhvP/++/j7779Ru3ZtnD17FnXq1NFIFxISgn79+mlst7S0xMuXL1U/37lzB1OmTMGePXvw8OFDlC5dGl26dMHkyZPh5OQku866sKWJiIiICkz//v2xb98+3L17V2NfcHAwfHx8YGdnl+Nx7OzsEBsbq7bcunVLtf/69evw8fHB1atXsX79ely7dg3Lly9HREQEfH198ejRI4PPhUETERERFZiPPvoIJUuWREhIiNr2Z8+eYfPmzejfv7+s4ygUCri6uqotLi4uqv3Dhw+HhYUF9u7di+bNm6N8+fJo37499u/fj3v37uHbb781+FwYNBEREVGBMTMzQ58+fRASEgIhhGr75s2bkZGRgR49ehhcxqNHjxAeHo5hw4ahWLFiavtcXV3Rq1cvbNy4Ua38vGDQRERERAUqKCgI//77Lw4ePKjaFhwcjK5du8Le3l7WMZKSkmBra6u2tG/fHgBw9epVCCFQtWpVrXmrVq2Kx48fIyEhwaDzKLJB05IlS+Dh4QErKys0atQIJ06c0Jn2jz/+QJs2bVCyZEnY2dnB19cX4eHhRqwtERHRu6tKlSpo0qQJ1qxZAwC4du0aDh8+LPvWHAAUL14c0dHRasuqVavU0hjakpSTIhk0bdy4EaNHj8aUKVNw5swZ1K5dG35+fnjw4IHW9IcOHUKbNm2wa9cunD59Gi1btkTHjh1x9uxZI9eciIjo3dS/f3/8/vvvePr0KYKDg1GpUiU0b95cdn4TExN4enqqLWXLlgUAeHp6QqFQICYmRmvemJgYlChRAiVLljToHIpk0DR//nwMHDgQ/fr1Q7Vq1bB8+XJYW1urItjXLVy4EF999RUaNGgALy8vzJw5E15eXti+fbuRa05ERPRu6t69O0xMTLBu3Tr88ssvCAoKgkKhyJdjOzk5oU2bNli6dClevHihti8uLg6//vor/P39DS6vyI3TlJaWhtOnT2P8+PGqbSYmJmjdujWiouSNG5GZmYmnT5/C0dFRZ5rU1FSkpqaqfk5OTs57pYmIiN5xtra28Pf3x/jx45GcnIzAwECNNJcvX9bYVr16dQDSrbe4uDiN/aVKlYKJiQkWL16MJk2awM/PD9OnT0eFChVw4cIFjBs3DmXLlsWMGTMMPociFzQ9fPgQGRkZao8ZAoCLiwsuXbok6xhz587Fs2fP0L17d51pZs2ahe+++86guhIREVGW/v37Y/Xq1fjwww9RpkwZjf0BAQEa2+7cuQNAarwoXbq0xv7Y2Fi4urrCy8sLp06dwpQpU9C9e3c8evQIrq6u6NKlC6ZMmaK3oUSuIhc0GWrdunX47rvvsG3bNpQqVUpnuvHjx2P06NGqn5OTk+Hm5maMKhIREeVKbkboLky+vr5aO2t7eHjo7cQdGBiotWXqde7u7hrjQeWnIhc0OTs7w9TUFPHx8Wrb4+Pj4erqqjfvhg0bMGDAAGzevBmtW7fWm9bS0hKWlpYG15eIiIjeDkWuI7iFhQXq16+PiIgI1bbMzEzVMOm6rF+/Hv369cP69evRoUMHY1SViIiI3iJFrqUJAEaPHo2+ffvCx8cHDRs2xMKFC5GSkqKazG/8+PG4d+8efvnlFwDSLbm+ffvixx9/RKNGjVQdyYoVKyZ7UC0iIiJ6txXJoMnf3x8JCQmYPHky4uLiUKdOHezZs0fVOTw2Nha3b99WpV+5ciVevXqF4cOHY/jw4artffv2LdB7n0RERPT2KJJBEwCMGDECI0aM0Lrv9UAoMjKy4CtEREREb7Ui16eJiIiIqDA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lQZIOmJUuWwMPDA1ZWVmjUqBFOnDihN31kZCTq1asHS0tLeHp6IiQkxDgVJSIiordCkQyaNm7ciNGjR2PKlCk4c+YMateuDT8/Pzx48EBr+hs3bqBDhw5o2bIloqOj8cUXX2DAgAEIDw83cs2JiIioqCqSQdP8+fMxcOBA9OvXD9WqVcPy5cthbW2NNWvWaE2/fPlyVKhQAfPmzUPVqlUxYsQIdOvWDQsWLDByzYmIiKioMivsCuRWWloaTp8+jfHjx6u2mZiYoHXr1oiKitKaJyoqCq1bt1bb5ufnhy+++EJnOampqUhNTVX9nJSUBABITk5WbXuVkZaXUzBY9jpok/4qVe/+gpJTvV6lvzRSTdTlWK+0N69eGamFUycgh3q9fDOvrYwXb2a9Xj1/M+v1JnqZkl5oZet7v56nvDJiTdS9Xq/ixYtDoVAUUm0IACCKmHv37gkA4tixY2rbx40bJxo2bKg1j5eXl5g5c6batp07dwoA4vnz51rzTJkyRQDgwoULFy5c3oglKSkpf/6QUp4VuZYmYxk/fjxGjx6t+jkzMxOPHj2Ck5OTwZF+cnIy3NzccOfOHdjZ2Rla1XzDeuUO6yXfm1gngPXKLdZLvoKoU/HixfPlOJR3RS5ocnZ2hqmpKeLj49W2x8fHw9XVVWseV1dXrent7OxQrFgxrXksLS1haWmpts3BwSHvFdfCzs7ujfmCZ8d65Q7rJd+bWCeA9cot1ku+N7FOlHdFriO4hYUF6tevj4iICNW2zMxMREREwNfXV2seX19ftfQAsG/fPp3piYiIiF5X5IImABg9ejR+/vlnhIaGIiYmBkOHDkVKSgr69esHQLq11qdPH1X6IUOG4Pr16/jqq69w6dIlLF26FJs2bcKXX35ZWKdARERERUyRuz0HAP7+/khISMDkyZMRFxeHOnXqYM+ePXBxcQEAxMbG4vbt26r0FSpUwM6dO/Hll1/ixx9/RLly5bBq1Sr4+fkVSv0tLS0xZcoUjdt/hY31yh3WS743sU4A65VbrJd8b2KdyHAKIYQo7EoQERERvemK5O05IiIiImNj0EREREQkA4MmIiIiIhkYNBERERHJwKAplwIDA6FQKDSWdu3aAQD+/vtvdOrUCaVKlYKVlRU8PDzg7++PBw8e6DxmZGQkFAoFnjx5onX/hQsX0LVrV3h4eEChUGDhwoWy6xsXF4dRo0bB09MTVlZWcHFxQdOmTbFs2TI8f/4cAFTHfX354Ycf1I4VGhqKBg0awNraGsWLF0fz5s2xY8cO2XWRW6+GDRtqrY9yadGiheo4x44dw4cffogSJUrAysoKNWvWxPz585GRkZGr+gQGBqJLly4a27N/NsrX2pa4uDhVnkePHuGLL76Au7s7LCwsUKZMGQQFBak90ZlX2euZkJCAoUOHonz58rC0tISrqyv8/Pxw9OhRVfq8XI95qcvrCuOaUn43hwwZorFv+PDhUCgUCAwMVEur63uslF/Xl776KhQKWFhYwNPTE9OmTcOrV9JcZxkZGViwYAFq1qwJKysrlChRAu3bt1f7fAuCnOuqIN8XOXWQe13n9frq2LGjxrWgdPjwYSgUCpw7dw4KhQLR0dFa04WEhGi9xqysrNTS3blzB0FBQShTpgwsLCzg7u6OUaNGITExUcY7RcbGoCkP2rVrh9jYWLVl/fr1SEhIQKtWreDo6Ijw8HDExMQgODgYZcqUQUpKSp7Le/78OSpWrIgffvhB56jn2ly/fh1169bF3r17MXPmTJw9exZRUVH46quvsGPHDuzfv1+Vdtq0aRrnNHLkSNX+sWPHYvDgwfD398e5c+dw4sQJvPfee+jcuTMWL16cq/PJqV4jRoxQ1eHEiRMAgP3796u2/fHHHwCALVu2oHnz5ihXrhwOHDiAS5cuYdSoUZg+fToCAgJQUA+GXr58WeO9KlWqFAApYGrcuDH279+P5cuX49q1a9iwYQOuXbuGBg0a4Pr16/lWj65du+Ls2bMIDQ3FlStXEBYWhhYtWqh+2RbU9SiXMa8pJTc3N2zYsAEvXrxQbXv58iXWrVuH8uXLq6XV9T1WMsb1pazD1atXMWbMGEydOhVz5syBEAIBAQGYNm0aRo0ahZiYGERGRsLNzQ0tWrTA1q1bDS5bl5yuK2O8L/rqIPe6NuT66t+/P/bt24e7d+9q7AsODoaPj4+sUb7t7Ow0rrFbt26p9l+/fh0+Pj64evUq1q9fj2vXrmH58uWqwZofPXqUi3eNjKIwJ74rivr27Ss6d+6sdd+WLVuEmZmZSE9Pz9UxDxw4IACIx48f55jW3d1dLFiwQNZx/fz8RLly5cSzZ8+07s/MzJR1zKioKAFA/PTTTxr7Ro8eLczNzcXt27dl1Sk39RJCiBs3bggA4uzZs2ppnj17JpycnMQnn3yikT8sLEwAEBs2bJBdJ12fa/bPRs7nNGTIEGFjYyNiY2PVtj9//lyULVtWtGvXTnad9NXz8ePHAoCIjIzUmTav12Nu66KNsa+p7PWpUaOGWLt2rWr7r7/+KmrVqiU6d+4s+vbtm2Pdhcj/60tffbNr06aNaNy4sdiwYYMAIMLCwjTyffLJJ8LJyUnn98cQOV1XxnhfcqqDnOva0OsrPT1duLi4iO+//15t+9OnT4Wtra1YtmyZzt9NSsHBwcLe3l5nGUII0a5dO1GuXDmNieNjY2OFtbW1GDJkiN78ZHxsacpHrq6uePXqFbZs2VJgrRxyJSYmYu/evRg+fDhsbGy0ppE78fD69etha2uLwYMHa+wbM2YM0tPT8fvvvxu1Xnv37kViYiLGjh2rsa9jx47w9vZWazUwhszMTGzYsAG9evXSaBEsVqwYhg0bhvDw8Hz579HW1ha2trbYunUrUlNTtaZ5k67H1+XnNfW6oKAgBAcHq35es2aNarYAuQrr+ipWrBjS0tKwbt06eHt7o2PHjhppxowZg8TEROzbty/fy8/pujLG+5JTHeRc14ZeX2ZmZujTpw9CQkLUyti8eTMyMjLQo0ePPJyZukePHiE8PBzDhg3TmAPV1dUVvXr1wsaNG9+47+67jkFTHuzYsUP1xVYuM2fOROPGjTFhwgT07NkTzs7OaN++PebMmaMxWbAxXLt2DUIIVK5cWW27s7Ozqs5ff/21avvXX3+tcU6HDx8GAFy5cgWVKlWChYWFRjllypSBnZ0drly5UiD10kVZXtWqVbXur1Kliuw6KWn7XNu3b6+Rrly5cmppqlevDkC6HfbkyROddapatSqEELh27Vqu6qWNmZkZQkJCEBoaCgcHBzRt2hQTJkzAuXPnVGkK+3o01jX1ut69e+PIkSO4desWbt26haNHj6J3794a6XR9j5X1A/L3+tJHCIH9+/cjPDwcH3zwAa5cuaL3Ospex/yU03VljPclpzrIua7z4/oKCgrCv//+i4MHD6q2BQcHo2vXrrC3t5d1LklJSTp/p1y9ehVCCL2f8+PHj5GQkCCrLDIOBk150LJlS0RHR6stys6nM2bMQFxcHJYvX47q1atj+fLlqFKlCs6fPw8AqF69ut4/yAXtxIkTiI6ORvXq1dX+ixs3bpzGOfn4+Kj2F/R/O7rqlZP8rJe2z3XVqlUa6Q4fPqyWZteuXQVWJ326du2K+/fvIywsDO3atUNkZCTq1auHkJAQVZqcrseCVFjXVMmSJdGhQweEhIQgODgYHTp0gLOzs0Y6fd/jgq6jkjJws7KyQvv27eHv74+pU6capWxd5FxXBV23nOog57o2tI5VqlRBkyZNsGbNGgDSP3yHDx9G//79ZR+jePHiOf5OYUtS0cKgKQ9sbGzg6emptjg6Oqr2Ozk54dNPP8XcuXMRExODMmXKYO7cuQCAXbt26f2DnF88PT2hUChw+fJlte0VK1aEp6enRnOws7Ozxjkp03h7e+P69etIS0vTKOf+/ftITk6Gt7d3gdRLF2V5MTExWvfHxMTIrpOSts+1bNmyGukqVKiglsbd3R2A9MfawcFBb50UCgU8PT1zVS99rKys0KZNG0yaNAnHjh1DYGAgpkyZopZG3/VYkIx1TWkTFBSkaq0ICgrSmkbf97ggri9tlIHb1atX8eLFC4SGhsLGxgbe3t56y85ex4Kg67oy1vuirw5K+q7r/Lq++vfvj99//x1Pnz5FcHAwKlWqhObNm8s+BxMTE52/U5S/C/W9lyVKlEDJkiVll0cFj0FTAbOwsEClSpVUT3W4u7vr/YOcX5ycnNCmTRssXrzY4CelAgIC8OzZM6xYsUJj39y5c2Fubo6uXbsatV5t27aFo6Mj5s2bp7EvLCwMV69ezZd+B7lhYmKC7t27Y926dWpDEADAixcvsHTpUvj5+akF2PmtWrVqet/X16/HwpKf15Q27dq1Q1paGtLT0/M0Mbexri9l4Fa+fHmYmWXNnx4QEICrV69i+/btGnnmzZun+h4Zi/K6Kszvnb5r+/XrOr+ur+7du8PExATr1q3DL7/8gqCgINl9QXOi/AyXLl2q9rQnIA3J8uuvv8Lf3z/fyqP8YZZzEnpdamqqxh9FMzMzHD9+HBs2bEBAQAC8vb0hhMD27duxa9cutY6pupw/fx7FixdX/axQKFC7dm2kpaXh4sWLAIC0tDTcu3cP0dHRsLW11dtqsXTpUjRt2hQ+Pj6YOnUqatWqBRMTE5w8eRKXLl1C/fr1VWmfPn2qcU7W1taws7ODr68vRo0ahXHjxiEtLQ1dunRBeno61q5dix9//BELFy6Em5ubrPcut/XSxcbGBitWrEBAQAAGDRqEESNGwM7ODhERERg3bhy6deuG7t27y65Tbjx48AAvX75U2+bk5ARzc3PMnDkTERERaNOmDWbPno0aNWrgxo0bmDhxItLT07FkyZJ8qUNiYiI+/fRTBAUFoVatWihevDhOnTqF2bNno3PnzgCkWz+GXI9yJCUlaYxT4+TkBMC419TrTE1NVf/Bm5qaak2j63vs7OxcqNcXIP3R37x5M/r27Ys5c+agVatWSE5OxpIlSxAWFobNmzfrfJDCEDldV8Z4X3Kqg5zrOr+uL1tbW/j7+2P8+PFITk5WjfOV3eut5gBU/RyFEBrXGACUKlUKJiYmWLx4MZo0aQI/Pz9Mnz4dFSpUwIULFzBu3DiULVsWM2bMyOW7RwXOiE/qvRX69u0rAGgslStXFv/++68YOHCg8Pb2FsWKFRMODg6iQYMGIjg4WO8xlY+yv76YmpoKIbIeu399ad68eY71vX//vhgxYoSoUKGCMDc3F7a2tqJhw4Zizpw5IiUlRQghPR6u7fiDBw9WO9bq1atF/fr1hZWVlbCxsRHNmjXT+ki0HHLqlf3cdT3We+jQIeHn5yfs7OyEhYWFqF69upg7d6549epVruqTmyEHtC1RUVGqPAkJCWLkyJHCzc1NmJubCxcXFxEYGChu3bqVqzrpq+fLly/FN998I+rVqyfs7e2FtbW1qFy5spg4caLq8eW8Xo+5qYu296J///6Fck3lNIzA60MO6PoeZ5df11de6pueni7mzJkjqlevLiwsLISdnZ3w8/MTR44cMbhsXeRcV0IU7PuSUx1yc13nx/V17NgxAUB8+OGHatt1/V4GIO7cuSOCg4N17s8+JMnNmzdF3759hYuLizA3Nxdubm5i5MiR4uHDh3l6/6hgKYRgLzQiIiKinLBPExEREZEMDJqIiIiIZGDQRERERCQDgyYiIiIiGRg0EREREcnAoImIiIhIBgZNRERERDIwaCJ6S0VGAgqFtERG5v04U6dmHYeI6F3GoInICJKSgCVLgA8/BDw8AGtrwN4e8PYGevUCNm4EMjIKu5aFp0WLrMAsr0tISGGfBRG97Rg0ERWwn38GKlUCRowAdu8Gbt0CXrwAkpOBq1eBdeuAgACgVi3gyJHCrm3uKQOeFi0KuyZERAWLE/YSFaCxYwHlhPBmZlJw1KkT4O4OpKUBly9LQdOffwIXLwKtWwNr1wLduhVuvbObOlVaClJwMKBjAntMnAhs2ya9Dg8HypTRnq5cuYKpGxGREoMmogKydGlWwFSuHLB9O1Cnjnqa994D+veXAqd+/YDUVKB3b8DTUzPt26xCBd37HByyXnt7S7c3iYgKA2/PERWAW7eAMWOk1zY2QESE/iCoZ09gzRrpdWoq8NlnAKfSJiJ6szBoIioACxcCL19KrydPllpIctKrF9CunfT6n3+AHTs007zef+jqVamvlJeX1LlcoQBu3tR+/MxMqX9VkyaAo6MUzNWuDcyalVVXbXQ9PRcYKG07eFD6+eBBzc7ZBdkq9PAhYGkplTNkSM7pt2/PqtemTVnbX3/KMK/vU3ZbtwKffgqULw9YWUmtZT4+wHffAY8f5/5ciejNwKCJKJ8JAfzyi/S6WDFg8GD5eb/4Iut1cLD+tNu2AXXrSk/lXbsmdS7XJS0N6NABGDQIiIqS/nA/fw6cOwdMmADUrw/Excmv55vA2Rno3Fl6vXFjzgGN8v10dMzK9zpD36fHj4FWrYCPPwZ++w24c0dqOUxKAk6flgLQKlWA48dzfbpE9AZg0ESUzy5cAB49kl43ayYNLSBX69ZSoAXof5Lu9m2p75O1NfDDD8DRo9If4kWLAFtbzfQTJwJ79gBt2wJbtgCnTknrNm2k/RcvAh075m7YgxkzgPPnpRYUQFqfP6++7N0r/3h5MWCAtH7yRDofXRISslruevWSWqi0MeR9Sk2VPr8//wRMTaVbrOvXS5/L4cPS++XkBDx4IA09cetWnk+biAqLIKJ8tXatEFJ7kxDffJP7/I0bZ+W/d099X/PmWfvKlBHi1i3dxzlwICstIMSgQdrT9e+flWbJEs39U6Zk7ddGWafmzXM8tTzp2zer/Bs31PdlZAjh7i7ta9NG9zHmz886xtmz6vvy632aMEHa5+AgxKlT2o9x86YQpUtL6Xr21F1fInozsaWJKJ89fJj12tU19/ldXLJeJybqTvfDD1KfGbnHXLBA+76FC4GSJaXXS5fKO96bwsQECAqSXkdESLfDtFHemqtbV3+H/Ly+T8+eSbdJAeD776XbeNq4uwOTJkmvN2/WPcwCEb2ZGDQR5bOnT7Nea7tVlpPseZKTtaexsJA6GsvVvbt0K09Xed27S68vXCh6fZuCgqTgKTMTCA3V3H/6tHSrUJlWn7y+TwcPSv2WgJzH2Hr/fWmdni7VjYiKDgZNRPmsePGs18+e5T5/9jx2dtrTeHlJT2XJ1aCB/v0NG2a9VgYYRUW5coCfn/Ra21QqylYmS0upP5M+eX2fTp3Kel26tP7pXmrUyEpb1AJUoncdgyaifObsnPU6L38U4+OzXjs5aU9TokTujlmqlP792W8JKjuxFyXKDuH//gscOpS1PTVVGjgUALp0yfl9y+v79OCB7Kqqef48b/mIqHBwRHCifFarVtbrs2dzlzcjQ3q8HZD6z+iaMsTUNHfHfX2MpbdNx45SQBMfL7UsKW+Bbd2aNS5STrfmgLy/T9mfpjtzBjA3l5ePU78QFS0MmojyWY0a0lhAjx5JrR5JSfKHHdi/P6v1oVmz/KtT9tarnPY7OuZfucZibg706QPMmSN1sFYOvaC8NVe+vDQcQE7y+j5lbxEsWZLBENHbirfniPKZQiH9AQekASd//ll+3kWLsl4HBuZfnU6elL8/e58bOd6UVizlLbqUFClwunsX2LdP2ta3r9RZPCd5fZ/q1s16ffSovPoSUdHDoImoAIwalTWA4nffSSN252TDBmDnTul1jRrARx/lX302b9Y9YnhKSta0ItWqSR2Zc0PZIT01Ne/1yw/e3lmtc8HB0pN0mZlSUNevn7xj5PV9at0666m7n37ivIFEbysGTUQFwMNDulUESE/DtWoF/P237vSbNkmtIYA0nMD//pe/LThxcVkTCL9u9OisjsxDh+b+2Mrg4fr1wg8WlK1Nhw9ntdq1aAFUqCAvf17fJwcHaQ5AADh2DPjySylg0yU+Hli1Sl6diOjNwT5NRAVk5Ejpaa4ff5SmPfHxAXr0ADp1kgY5TE8HLl2Snu6KiJDyWFoCa9fqH4AxL3x8gGXLgBs3pMlt3dykgSCXLQPCw6U0devKm/j2dU2aSC07Dx5IgUXv3ll9uMzNpXM1lk8/BT7/XOpHpux/JKcDuJIh79O0adJ4TX/9JX3mkZHAwIHSZ2ljI3VIv3BB6re2ezdQs2ZWkEdERURhD0lO9LZbtkwIR0f1qTq0LVWrCnHokP5j5WbKkuzTg4SHC9G2re6yq1TRnLJFKadpVJ4+FaJiRe3HdXfPuZ450TeNijZDh2alt7cX4vlz/enz630SQojkZCE++STnzxoQomVL+e8BEb0ZeHuOqIANGSK1OC1aBLRrJ7VeWFlJT3dVqgQEBEgTu54/n79PzGVnYQHs2iVN/9G4sXQ7ydpaau2YPl16TF7X8AY5sbWVbkmNGgVUrap7RG1j+eyzrNcBAVkTIMth6PtUvDjw++/S7cEBA4DKlaVtZmbS03YNGgDDh0tlKDupE1HRoRCisHshEBHln59/BgYNkl7/9Zf6KN7aREYCLVtKrw8ckPpAERFpw5YmInqrrFkjrWvUyDlgIiLKDQZNRPTWOHQIOH5cep2XTu1ERPrw6TkiKtJu3ZLGiLpwQXrUHwBcXXP31BwRkRwMmoioSGveXAqcslu0KHcdwImI5ODtOSJ6KxQvDvj6Ajt2AN26FXZtiOhtxKfniIiIiGRgSxMRERGRDAyaiIiIiGRg0EREREQkA4MmIiIiIhkYNBERERHJwKCJiIiISAYGTUREREQyMGgiIiIikoFBExEREZEM/w9RP2SYVmOG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sp>
        <p:nvSpPr>
          <p:cNvPr id="8" name="Content Placeholder 4">
            <a:extLst>
              <a:ext uri="{FF2B5EF4-FFF2-40B4-BE49-F238E27FC236}">
                <a16:creationId xmlns:a16="http://schemas.microsoft.com/office/drawing/2014/main" id="{1B07C49E-AFFC-EC46-8930-E4D428F5F943}"/>
              </a:ext>
            </a:extLst>
          </p:cNvPr>
          <p:cNvSpPr txBox="1">
            <a:spLocks/>
          </p:cNvSpPr>
          <p:nvPr/>
        </p:nvSpPr>
        <p:spPr>
          <a:xfrm>
            <a:off x="634998" y="5407349"/>
            <a:ext cx="9832475"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EDA with Data </a:t>
            </a:r>
            <a:r>
              <a:rPr lang="en-US" sz="2200" dirty="0" smtClean="0">
                <a:solidFill>
                  <a:schemeClr val="accent3">
                    <a:lumMod val="25000"/>
                  </a:schemeClr>
                </a:solidFill>
                <a:latin typeface="Abadi" panose="020B0604020104020204" pitchFamily="34" charset="0"/>
              </a:rPr>
              <a:t>Visualization</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https</a:t>
            </a:r>
            <a:r>
              <a:rPr lang="tr-TR" sz="2200" dirty="0">
                <a:solidFill>
                  <a:schemeClr val="accent3">
                    <a:lumMod val="25000"/>
                  </a:schemeClr>
                </a:solidFill>
                <a:latin typeface="Abadi" panose="020B0604020104020204" pitchFamily="34" charset="0"/>
              </a:rPr>
              <a:t>://github.com/</a:t>
            </a:r>
            <a:r>
              <a:rPr lang="tr-TR" sz="2200" dirty="0" err="1">
                <a:solidFill>
                  <a:schemeClr val="accent3">
                    <a:lumMod val="25000"/>
                  </a:schemeClr>
                </a:solidFill>
                <a:latin typeface="Abadi" panose="020B0604020104020204" pitchFamily="34" charset="0"/>
              </a:rPr>
              <a:t>muhsinider</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testrepo</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blob</a:t>
            </a:r>
            <a:r>
              <a:rPr lang="tr-TR" sz="2200" dirty="0">
                <a:solidFill>
                  <a:schemeClr val="accent3">
                    <a:lumMod val="25000"/>
                  </a:schemeClr>
                </a:solidFill>
                <a:latin typeface="Abadi" panose="020B0604020104020204" pitchFamily="34" charset="0"/>
              </a:rPr>
              <a:t>/297f3240a3826c784a79cb5e1c88175244eaadda/</a:t>
            </a:r>
            <a:r>
              <a:rPr lang="tr-TR" sz="2200" dirty="0" err="1">
                <a:solidFill>
                  <a:schemeClr val="accent3">
                    <a:lumMod val="25000"/>
                  </a:schemeClr>
                </a:solidFill>
                <a:latin typeface="Abadi" panose="020B0604020104020204" pitchFamily="34" charset="0"/>
              </a:rPr>
              <a:t>jupyter</a:t>
            </a:r>
            <a:r>
              <a:rPr lang="tr-TR" sz="2200" dirty="0">
                <a:solidFill>
                  <a:schemeClr val="accent3">
                    <a:lumMod val="25000"/>
                  </a:schemeClr>
                </a:solidFill>
                <a:latin typeface="Abadi" panose="020B0604020104020204" pitchFamily="34" charset="0"/>
              </a:rPr>
              <a:t>-</a:t>
            </a:r>
            <a:r>
              <a:rPr lang="tr-TR" sz="2200" dirty="0" err="1">
                <a:solidFill>
                  <a:schemeClr val="accent3">
                    <a:lumMod val="25000"/>
                  </a:schemeClr>
                </a:solidFill>
                <a:latin typeface="Abadi" panose="020B0604020104020204" pitchFamily="34" charset="0"/>
              </a:rPr>
              <a:t>labs</a:t>
            </a:r>
            <a:r>
              <a:rPr lang="tr-TR" sz="2200" dirty="0">
                <a:solidFill>
                  <a:schemeClr val="accent3">
                    <a:lumMod val="25000"/>
                  </a:schemeClr>
                </a:solidFill>
                <a:latin typeface="Abadi" panose="020B0604020104020204" pitchFamily="34" charset="0"/>
              </a:rPr>
              <a:t>-eda-</a:t>
            </a:r>
            <a:r>
              <a:rPr lang="tr-TR" sz="2200" dirty="0" err="1">
                <a:solidFill>
                  <a:schemeClr val="accent3">
                    <a:lumMod val="25000"/>
                  </a:schemeClr>
                </a:solidFill>
                <a:latin typeface="Abadi" panose="020B0604020104020204" pitchFamily="34" charset="0"/>
              </a:rPr>
              <a:t>dataviz.ipynb.jupyterlite.ipynb</a:t>
            </a:r>
            <a:r>
              <a:rPr lang="tr-TR" sz="2200" dirty="0">
                <a:solidFill>
                  <a:schemeClr val="accent3">
                    <a:lumMod val="25000"/>
                  </a:schemeClr>
                </a:solidFill>
                <a:latin typeface="Abadi" panose="020B0604020104020204" pitchFamily="34" charset="0"/>
              </a:rPr>
              <a:t> </a:t>
            </a:r>
            <a:endParaRPr lang="en-US" dirty="0" smtClean="0"/>
          </a:p>
          <a:p>
            <a:endParaRPr lang="en-US" dirty="0"/>
          </a:p>
        </p:txBody>
      </p:sp>
    </p:spTree>
    <p:extLst>
      <p:ext uri="{BB962C8B-B14F-4D97-AF65-F5344CB8AC3E}">
        <p14:creationId xmlns:p14="http://schemas.microsoft.com/office/powerpoint/2010/main" val="3758576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Dikdörtgen 1"/>
          <p:cNvSpPr/>
          <p:nvPr/>
        </p:nvSpPr>
        <p:spPr>
          <a:xfrm>
            <a:off x="906378" y="1030562"/>
            <a:ext cx="10174705" cy="646331"/>
          </a:xfrm>
          <a:prstGeom prst="rect">
            <a:avLst/>
          </a:prstGeom>
        </p:spPr>
        <p:txBody>
          <a:bodyPr wrap="square">
            <a:spAutoFit/>
          </a:bodyPr>
          <a:lstStyle/>
          <a:p>
            <a:pPr>
              <a:spcBef>
                <a:spcPts val="1400"/>
              </a:spcBef>
            </a:pPr>
            <a:r>
              <a:rPr lang="tr-TR" dirty="0">
                <a:solidFill>
                  <a:schemeClr val="accent3">
                    <a:lumMod val="25000"/>
                  </a:schemeClr>
                </a:solidFill>
                <a:latin typeface="Abadi"/>
              </a:rPr>
              <a:t>V</a:t>
            </a:r>
            <a:r>
              <a:rPr lang="en-US" dirty="0" err="1">
                <a:solidFill>
                  <a:schemeClr val="accent3">
                    <a:lumMod val="25000"/>
                  </a:schemeClr>
                </a:solidFill>
                <a:latin typeface="Abadi"/>
              </a:rPr>
              <a:t>arious</a:t>
            </a:r>
            <a:r>
              <a:rPr lang="en-US" dirty="0">
                <a:solidFill>
                  <a:schemeClr val="accent3">
                    <a:lumMod val="25000"/>
                  </a:schemeClr>
                </a:solidFill>
                <a:latin typeface="Abadi"/>
              </a:rPr>
              <a:t> charts </a:t>
            </a:r>
            <a:r>
              <a:rPr lang="tr-TR" dirty="0" err="1">
                <a:solidFill>
                  <a:schemeClr val="accent3">
                    <a:lumMod val="25000"/>
                  </a:schemeClr>
                </a:solidFill>
                <a:latin typeface="Abadi"/>
              </a:rPr>
              <a:t>were</a:t>
            </a:r>
            <a:r>
              <a:rPr lang="tr-TR" dirty="0">
                <a:solidFill>
                  <a:schemeClr val="accent3">
                    <a:lumMod val="25000"/>
                  </a:schemeClr>
                </a:solidFill>
                <a:latin typeface="Abadi"/>
              </a:rPr>
              <a:t> </a:t>
            </a:r>
            <a:r>
              <a:rPr lang="tr-TR" dirty="0" err="1">
                <a:solidFill>
                  <a:schemeClr val="accent3">
                    <a:lumMod val="25000"/>
                  </a:schemeClr>
                </a:solidFill>
                <a:latin typeface="Abadi"/>
              </a:rPr>
              <a:t>plotted</a:t>
            </a:r>
            <a:r>
              <a:rPr lang="tr-TR" dirty="0">
                <a:solidFill>
                  <a:schemeClr val="accent3">
                    <a:lumMod val="25000"/>
                  </a:schemeClr>
                </a:solidFill>
                <a:latin typeface="Abadi"/>
              </a:rPr>
              <a:t> </a:t>
            </a:r>
            <a:r>
              <a:rPr lang="en-US" dirty="0">
                <a:solidFill>
                  <a:schemeClr val="accent3">
                    <a:lumMod val="25000"/>
                  </a:schemeClr>
                </a:solidFill>
                <a:latin typeface="Abadi"/>
              </a:rPr>
              <a:t>to explore the relationship between different variables related to the Falcon 9 rocket launches</a:t>
            </a:r>
          </a:p>
        </p:txBody>
      </p:sp>
      <p:sp>
        <p:nvSpPr>
          <p:cNvPr id="6" name="AutoShape 2" descr="data:image/png;base64,iVBORw0KGgoAAAANSUhEUgAAAk0AAAIWCAYAAABKs7lsAAAAOXRFWHRTb2Z0d2FyZQBNYXRwbG90bGliIHZlcnNpb24zLjUuMiwgaHR0cHM6Ly9tYXRwbG90bGliLm9yZy8qNh9FAAAACXBIWXMAAA9hAAAPYQGoP6dpAAB2lklEQVR4nO3dd1gUx/8H8PfRBQQEFCwIKmDvWNAYNRY0xpJoBEsUsbeYWJJobDGW/OyJ3ahAvsaaRMWKSsSKsRKNYotdAREVFBUQ5vfH5g7OKywcHKLv1/Pss8fuzM7s3R58mJ2dUQghBIiIiIhIL5PCrgARERFRUcCgiYiIiEgGBk1EREREMjBoIiIiIpKBQRMRERGRDAyaiIiIiGRg0EREREQkA4MmIiIiIhkYNBERERHJwKCJiIqMjIwM/Pjjj2jYsCHs7OygUCigUCjQpUuXwq6aUUVGRqrOPTIysrCrk69CQkJU53bz5s08HycwMBAKhQIeHh75Vjcis8KuABGRXD169MDmzZsLuxpE9I5iSxPRW+Zt/Q/72LFjqoCpQ4cO2LdvH86dO4fz58/jp59+KuTaUVHj4eEBhUKBwMDAwq4KFSFsaSKiImH//v0AAFNTU6xbtw52dnaFXCN6k4WEhCAkJKSwq0FvGbY0EVGRcO/ePQCAi4sLAyYiKhQMmoioSEhNTQUAmJubF3JNiOhdxaDpLXL//n188803qFevHuzt7WFubg4XFxfUrFkTPXr0QEhICJKTk9Xy3Lx5U/WkSk5N2XL7APzzzz8YOXIkatasiRIlSsDc3Byurq5o3bo1Zs+ejdjYWJ154+Li8O2338LHxweOjo6wtLSEm5sbunfvrro9o0tGRgZCQkLg5+cHV1dXWFhYwN7eHl5eXmjVqhVmzpyJixcvas175coVjBw5EjVq1EDx4sVhYWGBMmXKoE6dOggKCsLGjRtVf7Rz4/WnnDIzM7FmzRq0bNkSLi4uMDExUXs/MzMz8eeff2Ls2LFo2rQpnJ2dYW5uDgcHB9SpUwdjx47F7du3tZY1depUKBQKhIaGAgBu3bqlKjv7os3Lly+xePFitGrVSvXelSpVCq1bt8bq1avx6tWrXJ+7NufPn8egQYPg5eUFa2trFC9eHNWrV8eXX36p80kpZb31nVdeHThwAH379kXFihVhbW0NOzs71KxZE+PGjcP9+/f15v3nn38wffp0+Pn5oVy5crC0tIStrS28vLzQt29fHD9+XHY9jh49igEDBqBy5cqws7ODhYUFypUrh48++ghLlizBkydPcjzGpk2b0KpVK5QsWRLFihVD5cqV8dVXX+HRo0ey66FPQkICJk6ciLp168LBwQFWVlbw8PDAZ599hiNHjujN+/rvjtOnTyMwMBAVKlSApaWl3s8wNTUVc+fOVf1es7OzQ6NGjbB06VJkZGTozKerb1+LFi2gUChw69YtAEBoaKjG9dSiRQtZ7wm9gwS9FQ4dOiTs7OwEAL3L9u3b1fLduHFDtS84OFhvGe7u7gKA6Nu3r9b9r169El9++aVQKBR666Ar/9q1a4WNjY3evP379xfp6ekaeZ8+fSqaNWuW4/l37dpVI++mTZuEhYVFjnnPnz+v9/3R5sCBA6r8u3fvFq1bt9b7fkyZMiXHelhbW4s//vhDoyw5ebV95aOjo1Wfra6lQYMGIi4uLtfnn93MmTOFiYmJzjIsLS1FaGioRr68nFNOXrx4IQICAvQe08bGRoSFhWnNn/1z1bd88803euvx/Plz0aNHjxyPM2XKFJ3lR0REiN69e+vM6+npKWJjY3P9HmUXHh6e4++X4cOHi4yMDK35s//uWLZsmTAzM9P5GQYHB6u2nTlzRtSvX19nme+//754+vSp1jL79u0rAAh3d3e17c2bN8/x/W7evLlB7xe9vdgR/C2QmpqKgIAAJCcno3jx4hg6dChatmyJUqVKIS0tDTdu3MCxY8ewZcuWAq3HoEGDsGbNGgBA6dKlMWLECDRp0gT29vZISEjAiRMn8Ntvv2nNu2nTJnz22WcQQqBixYoYMWIEqlWrhpIlS+LmzZtYvXo1du3ahdWrV8POzg7z589Xyz916lQcPnwYAPDRRx+hV69eKF++PKysrPDgwQOcPXsWO3bs0PiPNj4+Hv369UNaWhpKlSqFESNGoHHjxnB2dsaLFy9w7do1HDx4EFu3bjX4/fn6669x7tw5dOrUCYGBgXB3d0d8fLxa69+rV69QunRpfPzxx/D19UXFihVhZWWFO3fu4NixY1i6dCmePXuGnj174syZM6hataoq77Bhw9CtWzdMnDgR27ZtQ5kyZRAeHq63TteuXUPz5s2RlJQEOzs7DB8+HA0bNoSbmxsSExMRFhaGFStW4OTJk+jcuTMOHz6cp9tjS5cuxYQJEwAAJUuWxNdff42mTZsiIyMD+/fvx5w5c5CSkoLAwEA4Ozvjww8/VOU9f/48AOTqvPQRQqBbt27YuXMnAKBjx47o3r07KlasCBMTE5w4cQLz5s3D7du30a1bNxw9ehQ+Pj5qx3j16hVsbGzQoUMHfPDBB6hSpQrs7Ozw4MEDXLhwAT/99BNu3bqFH374Ad7e3ujXr59GPTIzM9G5c2fs27cPAODl5YVhw4bBx8cH1tbWiI2NxbFjx7Bp0ya95zNp0iQcO3YMXbp0QZ8+fVTX1ZIlS7Bz505cu3YNX375JdavX5+n9ys6OhodO3ZEWloazM3NMWLECHTq1Ak2NjY4e/YsfvjhB9y4cQNLliyBjY0N/u///k/nsU6ePIm1a9fCzc0NY8eOhY+PD169eqX67r5u8ODBOH36NPz9/dG3b1+UKlUKV65cwYIFC3Dy5EkcOnQIn332Wa5+twUHByMlJQV+fn64f/8+OnfujOnTp6ulsbGxkX08escUdtRGhouIiFD9h/R6S1J26enpIikpSW1bfrU0bdu2TXUcX19f8fjxY53HuX37ttrPCQkJwt7eXgAQQUFBWluShBBiwoQJAoAwMTERly5dUtvn5uYmAIhu3brpPYfExES1n1evXi2rJen58+fi+fPneo+tzestEhMnTtSb/saNGyItLU3n/jt37oiyZcsKAKJ3795a0+j6D1ubJk2aCACibt26IiEhQWua3bt3q1qIVq5cmeMxX/fgwQNhbW0tAIgyZcpofP5CCHHmzBlVK2PZsmW1vge5OS99Vq5cKQAIc3NzsXv3bq1pHj16JKpXry4AiKZNm2rsT0hI0HuNp6amijZt2qjq++rVK400P/74o+q6+Pjjj8XLly+1HisjI0PcvXtXbdvr19X06dM18mVmZoq2bdsKAMLMzEw8ePBAZ331adCggQAgTE1NRXh4uMb+R48eiWrVqqm+m//8849GmuwtmTVr1tT73mVvaQIgZs6cqZEmPT1d+Pn5qdLs3LlTI01O10tOLedE2jBoegv8+uuvql8erwdFOcmvoMnX11cA0q2je/fu5aoO06ZNU/2x1PWHQwjpF6UyYJgwYYLaPnNzcwFA/Pjjj7kqe8aMGQKAKFGiRK7yyZX9j5u3t7fWP565tXDhQgFA2NnZiczMTI39coOLQ4cOqep27tw5vWm7d+8uAIgmTZrkur7/93//pypnw4YNOtNNnz5dlW7Tpk0a+/MjaMrMzBSVKlUSAMSYMWP0pt21a5eqPleuXMl1WdHR0ar8p06dUtuXkZEhypUrJwCIcuXK6bzFpEv266p+/fparwMhhNizZ48q3bZt23J9Dn/99Zcq/5AhQ3SmO3LkiCrdsGHDNPZnD5oOHTqkt8zsQVOtWrV0ntudO3dU3/sOHTpo7GfQRAWBHcHfAqVLl1a9Dg4ONnr5iYmJqk6v/v7+KFOmTK7yh4WFAZBuq1laWupMZ2ZmBl9fXwBAVFSU2j7le7Bx40Y8f/5cdtnKfI8fP8a2bdtyVe/c8vf3h6mpaa7yJCcn48aNG7hw4QL++ecf/PPPP7C2tlbbl1fK971y5cqoWbOm3rTvv/8+AOn2Sm47hSs78Ds4OOCTTz7RmW7AgAEaefLbxYsX8e+//wIAunXrpjet8pwBzevtdampqbh9+zYuXryo+pyEEKr9f//9t1r66Oho3L17FwAwcOBA2Nra5uo8suvZs6fOjtT169dXvb5+/Xquj539c+jfv7/OdE2bNlXdKtb32bm5uaFZs2ayy+/bt6/OcytXrhzatm0LQHrgQl+ncKL8wqDpLfDee++hYsWKAIAvvvgCDRs2xKxZs3D06FGkpaUVePnR0dGqPxC5+YUISE+8RUdHAwBWrFih9Wmv7IuyT1RcXJzacfr27QtAGjW6QoUKGDFiBLZs2YKEhAS95Xfq1AkODg4AgI8//hgffPABFixYgNOnT+f7L+FatWrJSnfr1i2MHDkSHh4esLe3R8WKFVGjRg3UrFkTNWvWxKBBg1RpHz58mOf6nDp1CgBw+fLlHN/3ESNGAADS09Nz/TTWP//8AwCoV6+e3v5QLi4uqiedlHnym/KcAcDX11fvOWcPZF6/3gAgJSUFs2bNQu3atWFjYwN3d3dUr15d9TnVrVtXlfb1z+ns2bOq17n9zryuSpUqOvc5OjqqXj99+jTXx1Z+DhYWFqhTp47etI0aNQIAXL16VefvHbnfAaUGDRro3d+wYUMA0meRl6CQKLcYNL0FzM3NsX37dtV/eidPnsSECRPw3nvvwcHBAe3atcO6desK7D+x7H8Qsrd6yfHo0aM8Pc7+emvSpEmTEBQUBIVCgQcPHmDJkiX45JNPUKpUKdSoUQNTpkxBfHy8xnGcnJwQFhaGsmXLQgiBAwcOYPTo0aohDz755BPs2LEj1/XTpkSJEjmm2b17N6pVq4bFixerHonW58WLF3muz4MHD/KULzcteQBUQVapUqVyTOvq6qqWJ7/l1znfvHkTNWvWxIQJE3Du3Lkcv1uvf06GfGdep2x51MbEJOtXfF6+/8rPwdHREWZm+p8bUn52Qgg8fvxYaxo534HscrpmXFxcVK8L6pohyo5Pz70lqlWrhvPnz2P79u3Yvn07Dh06hGvXruHFixcIDw9HeHg45s+fj127dsn642Us2X+RDxgwAKNGjZKVz8LCQu1nc3NzrF69GmPGjMH69evx559/4tSpU0hLS8OFCxdw4cIFzJ8/H2vXrkXnzp3V8jZr1gzXrl3D77//jl27duHQoUO4e/cukpOTsWXLFmzZsgV+fn74448/9P6ByklOt+YePnyInj174vnz57C1tcXYsWPh5+eHSpUqwd7eXnXOf/75J1q1agUAareAckv53teuXRtr166Vna9s2bJ5Ks+Q8ZTyS/brbfv27bLn53v9O/PZZ5/hxo0bUCgU6NevHwICAlC1alWULFkSFhYWUCgUyMzMVH3mhnxOb4L8+uxye3v6TbhmiLJj0PQWMTU1RZcuXdClSxcAQGxsLPbs2YMlS5bg9OnTOH36NAYPHqz2eG72/0QzMzP1Hj8lJUXrdmdnZ9VrfQNXapP99oEQAjVq1MhV/tdVq1YN33//Pb7//nu8fPkSR44cwbp16/DLL7/g2bNn6NGjB/7991+N/+6trKzQq1cv9OrVCwBw48YN7Ny5E4sWLcKVK1cQHh6Ob7/9FgsWLDCofvr89ttvqkEMt2zZgtatW2tNl1//UTs5OQEAnj17ZvD7ro+joyNiY2O1tvS9TnkbLPt1kZ+U5wxIfazyct6XLl1SDeY4YcIEjcfVlfR9Tq9/Z/TdYitMys8hMTERr1690tvapPzsFApFrluUdImPj4e3t7fe/a/Xlagg8fbcW6x06dLo168foqKiUK9ePQDAjh071G4VFC9eXPVaV5M6IP0BSExM1Lqvbt26qv8IDx06lKs6WlhYoHr16gCkUZHzk5WVFVq3bo01a9Zgzpw5AKTbJHJutyn7RZ08eRLlypUDgBzHyzHUhQsXAEi//HUFTIB6vxxt5P53ruxzc/36da19dvKLMjA5c+aM3luxDx48UN2SLKggLns/o7xeb8rPCZA69+ui73NSfh+B3H9njEn5OaSlpan6Hupy4sQJANJ4U6+3BOfVyZMnZe23trZW9euUi61YlBcMmt4B5ubmaN68OQBpUL7sUzKUKFFC1RFa3y/5DRs26LzF4OjoiCZNmgCQAoucpp94XadOnQBI/8EbMmihPsrbWUDuOk/b2dmpOqMa0ulaDmVA8fLlS52tfs+fP8f//vc/vcexsrICgBynfVG+70II/Pjjj7mtrmzKAPDJkyf4448/dKZbvXq16hrTFzQaol69eqogeOXKlXj58mWuj5E98NPV+goAy5cv17mvdu3acHNzAwCsWrUKz549y3U9jCH756AcuFabqKgo1RRF+fnZ/e9//9P5e+fevXvYu3cvAGlqlNze+pP7PSHKjkHTW+Dw4cO4du2azv1paWk4ePAgAMDW1hYlS5ZU2698tHrbtm2qx7Gzu3z5MiZNmqS3Dl9//TUA6Y/6p59+iqSkJJ1plY9aK40aNUr1pFK/fv3U/pPXZufOnTh37pzq50ePHmH79u16+40of7kCUiuSUnh4uN5biklJSar/oLPnKwheXl4ApPdQW6tWRkYGBgwYkGNQqrz1+ODBA71PTLVt21b19NGcOXNybElT9pnLrX79+qn6go0ZMwb37t3TSPP3339j5syZAKQ+U8pbzPnNxMRENTL59evX0adPH71/NJOTk7F48WK1bcrPCYDO+RqXLVumdwgLExMTjBs3DoD0fejTp4/OJ84yMzNz/Y9IfmnYsKFqNPSff/4ZERERGmmSkpIwePBgANJ5DR06NN/Kj46OVrUSZ/fq1SsMHDhQ9Z7lpUzl90Tb7zwinQpneCjKT1OmTBEmJiaiefPmYvbs2WLPnj3i9OnT4siRI2LNmjWiYcOGqsHiRo0apZE/+wB45cqVE6tWrRKnT58WBw8eFJMnTxb29vbC09NTlCxZUu9gcP3791cdp0yZMmLmzJni4MGD4uzZs2Lfvn1i1qxZok6dOlrz//7776o566ysrMSQIUPEtm3bxOnTp8Xx48fFb7/9Jr766itRsWJFjZHPlQN0enh4iNGjR4uNGzeK48ePi1OnTont27eLQYMGqUa0Llu2rNpAgn379hXm5ubiww8/FAsXLhT79+8XZ86cEQcPHhRLliwRVatWVZ3TggULcv3ZZB+E8MCBA3rT3rlzR1haWqreg6+//lrs379fnDx5UoSEhKjm4GratKneY+7bt0+1v2fPniIqKkpcvXpVtWR37do14ejoqErfsWNHsXbtWvHXX3+JU6dOiV27dokZM2aIxo0byxoQUpclS5aoynBxcRELFiwQf/31lzh69Kj47rvvhK2trQAgFAqF1tGdhci/EcEzMzPFxx9/rKpPpUqVxOzZs0VkZKQ4e/asOHjwoFixYoXo0aOHsLGxEU5OThr5a9SoocrfvXt3sX37dnHq1CmxdetW0a1bN43P6fW544SQBrhUjhqO/wY/XbhwoThy5Ig4c+aM2LVrl5g8ebLw8vLSO/dcTteVvjrIcfbsWdXcjBYWFmLMmDEiMjJSnDx5UqxcuVL1nQQgvvrqK63HyM1AktkHt/Tx8REARI8ePcTu3bvF6dOnxYYNG9R+p3Xs2FHrcXK6Xr799lvVMWbNmiWio6NV35HXR2AnUmLQ9BaQO1Fr586ddU4F8vnnn+vMV758eXHx4kVZE/aOGDEizxP2hoWFqf0B17WYmJiIP//8U5Uv+6jm+pbSpUtrjMys/MWa0zJkyBCdk5Hqk5s/bkIIsWbNGr2T2vr7+4v9+/frPWZGRoYqyNG2vO7y5ctqQYC+5bvvvsv1e6A0Y8aMPE3Yq5RfQZMQQqSlpYmhQ4fmeK0CEBUqVNDIf/bsWVGiRAmdeWrWrCnu37+fY8CSkpKiCrL0LYUZNAmRvxP25uT1CXvr1q2rs8ymTZuK5ORkrcfJ6Xq5e/euzt83nLCXdGHQ9BZ4+vSp+P3338XQoUNF48aNRfny5YWVlZWwsrISHh4eonv37mLHjh05HmfdunXi/fffF3Z2dqJYsWKicuXK4ptvvhEPHz4UQsj/xXf69GkxaNAg4e3tLWxsbIS5ublwdXUVbdu2FfPnz9c5x5kQQiQlJYm5c+eKDz74QLi4uAhzc3NRrFgxUaFCBfHRRx+J+fPna8xdlpmZKU6cOCGmTp0q2rZtKypXriwcHByEmZmZcHZ2Fu+//76YM2eO1ilmHj16JNauXSuCgoKEj4+PKFu2rLCwsBDFihUT3t7eom/fvuLw4cM5vne65DZoEkKIo0ePii5duoiSJUsKc3NzUbp0adGuXTuxceNG2cdMTk4WEydOFLVr1xa2trZqwYE2r169EuvWrRNdu3YV5cuXF8WKFRMWFhaidOnSokWLFmLixIni9OnTeXkL1Pz9999i4MCBolKlSqJYsWLCxsZGVK1aVYwaNUrcuHFDb978DJqUzp07J0aOHClq1qwp7O3thampqbC3txd16tQR/fv3F7/99pvOqX1u3bolhgwZItzd3YW5ublwdHQUDRs2FHPnzhUvXrwQQsgPWP7880/x2WefiQoVKqjeezc3N9GxY0exYsUKjcDA2EGTENIcghMmTBB16tQRdnZ2wtLSUpQvX1706tUrx+9IXoOmGzduiBcvXqhaqYsXLy5sbW1FgwYNxKJFi/ROSyTnerl27Zro37+/8PT0FFZWVgyaKEcKIYr4ACJERERERsCO4EREREQyMGgiIiIikoFBExEREZEMDJqIiIiIZGDQRERERCQDgyYiIiIiGRg0ySSEQHJyst6pOoiIiOjtxaBJpqdPn8Le3l7vXF5ERET09mLQRERERCQDgyYiIiIiGRg0EREREcnAoImIiIhIBgZNRERERDIwaCIiIiKSgUETERERkQwMmoiIiIhkYNBEREREJAODJiIiIiIZGDQRERERycCgiYiIiEgGBk1EREREMjBoIiIiIpKBQRMRERGRDEUyaDp06BA6duyIMmXKQKFQYOvWrTnmiYyMRL169WBpaQlPT0+EhIQUeD2JiIjo7VEkg6aUlBTUrl0bS5YskZX+xo0b6NChA1q2bIno6Gh88cUXGDBgAMLDwwu4pkRERPS2UAghRGFXwhAKhQJbtmxBly5ddKb5+uuvsXPnTvzzzz+qbQEBAXjy5An27Nkjq5zk5GTY29sjKSkJdnZ2hlabiIiIipgi2dKUW1FRUWjdurXaNj8/P0RFRenMk5qaiuTkZLWFiIiI3l1mhV0BY4iLi4OLi4vaNhcXFyQnJ+PFixcoVqyYRp5Zs2bhu+++03vc9tUG52s95dp9cYXe/R+1mmCkmqjbETGzUMo1VLPB3xdKuYdXTCqUconeRAuP+hda2V803VhoZVPR8k60NOXF+PHjkZSUpFru3LlT2FUiIiKiQvROtDS5uroiPj5ebVt8fDzs7Oy0tjIBgKWlJSwtLY1RPSIiIioC3omWJl9fX0RERKht27dvH3x9fQupRkRERFTUFMmg6dmzZ4iOjkZ0dDQAaUiB6Oho3L59G4B0a61Pnz6q9EOGDMH169fx1Vdf4dKlS1i6dCk2bdqEL7/8sjCqT0REREVQkQyaTp06hbp166Ju3boAgNGjR6Nu3bqYPHkyACA2NlYVQAFAhQoVsHPnTuzbtw+1a9fGvHnzsGrVKvj5+RVK/YmIiKjoKZJ9mlq0aAF9w0tpG+27RYsWOHv2bAHWioiIiN5mRbKliYiIiMjY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s8KuABER0Ztq91++hVZ2+0ZRhVY2aceWJiIiIiIZGDQRERERycCgiYiIiEgGBk1EREREMjBoIiIiIpKBQRMRERGRDAyaiIiIiGRg0EREREQkA4MmIiIiIhkYNBERERHJwKCJiIiISAYGTUREREQyMGgiIiIikoFBExEREZEMDJqIiIiIZGDQRERERCQDgyYiIiIiGRg0EREREclQZIOmJUuWwMPDA1ZWVmjUqBFOnDihN/2vv/6K2rVrw9raGqVLl0ZQUBASExONVFsiIiIq6opk0LRx40aMHj0aU6ZMwZkzZ1C7dm34+fnhwYMHWtMfPXoUffr0Qf/+/XHhwgVs3rwZJ06cwMCBA41ccyIiIiqqimTQNH/+fAwcOBD9+vVDtWrVsHz5clhbW2PNmjVa00dFRcHDwwOff/45KlSogPfeew+DBw/OsXWKiIiISKnIBU1paWk4ffo0WrdurdpmYmKC1q1bIyoqSmseX19f3LlzB7t27YIQAvHx8fjtt9/w4YcfGqvaREREVMQVuaDp4cOHyMjIgIuLi9p2FxcXxMXFac3TtGlT/Prrr/D394eFhQVcXV1hb2+PJUuW6CwnNTUVycnJagsRERG9u4pc0JQXFy9exKhRozB58mScPn0ae/bswc2bNzFkyBCdeWbNmgV7e3vV4ubmZsQaExER0ZumyAVNzs7OMDU1RXx8vNr2+Ph4uLq6as0za9YsNG3aFOPGjUOtWrXg5+eHpUuXYs2aNYiNjdWaZ/z48UhKSlItd+7cyfdzISIioqKjyAVNFhYWqF+/PiIiIlTbMjMzERERAV9fX615nj9/DhMT9VM1NTUFAAghtOaxtLSEnZ2d2kJERETvriIXNAHA6NGj8fPPPyM0NBQxMTEYOnQoUlJS0K9fPwBSK1GfPn1U6Tt27Ig//vgDy5Ytw/Xr13H06FF8/vnnaNiwIcqUKVNYp0FERPRWu3nzJhQKBaKjo3WmiYyMhEKhwJMnT4xWr7wqkkGTv78/5s6di8mTJ6NOnTqIjo7Gnj17VJ3DY2Njcfv2bVX6wMBAzJ8/H4sXL0aNGjXw6aefonLlyvjjjz8K6xSIiIiKjDt37iAoKAhlypSBhYUF3N3dMWrUqHwZJLpJkyaIjY2Fvb09ACAkJAQODg4GH7cgmBV2BfJqxIgRGDFihNZ9ISEhGttGjhyJkSNHFnCtiIiI3i7Xr1+Hr68vvL29sX79elSoUAEXLlzAuHHjsHv3bhw/fhyOjo4a+dLS0mQdX/lUe1FQJFuaiIiIyDiGDx8OCwsL7N27F82bN0f58uXRvn177N+/H/fu3cO3334LAPDw8MD333+PPn36wM7ODoMGDVId49KlS2jSpAmsrKxQo0YNHDx4ULUv++25yMhI9OvXD0lJSVAoFFAoFJg6daqxT1knBk1ERESk1aNHjxAeHo5hw4ahWLFiavtcXV3Rq1cvbNy4UfVQ1dy5c1G7dm2cPXsWkyZNUqUdN24cxowZg7Nnz8LX1xcdO3bUemuvSZMmWLhwIezs7BAbG4vY2FiMHTu2YE8yFxg0ERERkVZXr16FEAJVq1bVur9q1ap4/PgxEhISAAAffPABxowZg0qVKqFSpUqqdCNGjEDXrl1RtWpVLFu2DPb29li9erXG8SwsLGBvbw+FQgFXV1e4urrC1ta2YE4uDxg0ERERkV66hud5nY+Pj9bt2YcEMjMzg4+PD2JiYvKlbsbEoImIiIi08vT0hEKh0BngxMTEoESJEihZsiQAwMbGxpjVMzoGTURERKSVk5MT2rRpg6VLl+LFixdq++Li4lTzuioUCr3HOX78uOr1q1evcPr0aZ23/CwsLJCRkWF45QsAgyYiIiLSafHixUhNTYWfnx8OHTqEO3fuYM+ePWjTpg3Kli2LGTNm5HiMJUuWYMuWLbh06RKGDx+Ox48fIygoSGtaDw8PPHv2DBEREXj48CGeP3+e36eUZwyaiIiISCcvLy+cOnUKFStWRPfu3VGpUiUMGjQILVu2RFRUlNYxml73ww8/4IcffkDt2rVx5MgRhIWFwdnZWWvaJk2aYMiQIfD390fJkiUxe/bs/D6lPCuyg1sSERGRcbi7u2sdODq7mzdvamzz8PBQdSLv0aOH1nwtWrTQ6Gi+bNkyLFu2LE91LUhsaSIiIiKSgUETERERkQwMmoiIiIhkYNBEREREJAODJiIiIiIZGDQRERERycCgiYiIiEiG/BunKTMTOHAAiIoC4uKA58+BGTOA0qWz0qSlAa9eAaamgKVlvhVNREREVNDyJ2jasQP4/HPg1i317WPHqgdNq1YBI0cCtrbA/fvAWz6xHxEREb09DL899/PPQOfOwM2bgBCAk5O01mbAAMDeHnj2DNiyxeCiiYiIiIzFsJamq1eB4cOl1x98ACxeDFSpApjoiMUsLICuXYHVq4G9e4HevQ0qnoiIiID21QYbtbzdF1fkKn1gYCBCQ0M1tvv5+WHPnj34+++/MWnSJBw/fhzJyclwdXVFo0aNsGjRIpQqVUrrMSMjI9GyZUs8fvwYDg4OGvsvXLiAyZMn4/Tp07h16xYWLFiAL774Ilf1fp1hLU0LFkh9lKpXB3btkgKmnDRrJq3PnjWoaCIiIio62rVrh9jYWLVl/fr1SEhIQKtWreDo6Ijw8HDExMQgODgYZcqUQUpKSp7Le/78OSpWrIgffvgBrq6u+XIOhrU0/fknoFAAX3whtSLJ4ekpre/cMahoIiIiKjosLS21Bi9bt25FUlISVq1aBTMzKSypUKECWrZsaVB5DRo0QIMGDQAA33zzjUHHUjKspenuXWldu7b8PMrO38+fG1Q0ERERFX2urq549eoVtmzZAqGrT/QbwrCgSaGQ1rkJgBITpbW9vUFFExERUdGxY8cO2Nraqi0zZ85E48aNMWHCBPTs2RPOzs5o37495syZg/j4+MKusgbDgqayZaX19evy8xw5Iq0rVjSoaCIiIio6WrZsiejoaLVlyJAhAIAZM2YgLi4Oy5cvR/Xq1bF8+XJUqVIF58+fBwBUr15dFWi1b9++0M7BsD5NLVoAV64AoaFA3745p09KApYvl1qoPvjAoKKJiIio6LCxsYGnsl+zFk5OTvj000/x6aefYubMmahbty7mzp2L0NBQ7Nq1C+np6QCAYsWKGavKGgxraRo8WAqADh4EQkL0p01MBLp0kUYLNzMD/osuiYiIiLKzsLBApUqVVE/Pubu7w9PTE56eniirvMtVCAxraapbFxg1Cli4EOjfH9i9WxqHSenYMSA6Gjh6FFi3DkhOloKsSZMAd3eDiiYiIqKiIzU1FXFxcWrbzMzMcPz4cWzYsAEBAQHw9vaGEALbt2/Hrl27EBwcnONxz58/j+LFi6t+VigUqF27NtLS0nDx4kUAQFpaGu7du4fo6GjY2trqbfHSx/BpVObNA1JTgWXLgN9+kxZlB/HB2QbbUvaI/+ILYOJEg4slIuOrM31qoZQbPbFwyiWi/LNnzx6Uzj61GoDKlStj165dsLa2xpgxY3Dnzh1YWlrCy8sLq1atwmeffZbjcd9//321n01NTfHq1Svcv38fdevWVW2fO3cu5s6di+bNmyMyMjJP52B40KRQAEuWSLfefvhBulWXmamZxtdXCpYKsQMXERHR2yi3I3QbW0hICEL0dONZuXJlro/ZokULvUMUeHh45PsQBvkzYS8AtGkjLU+fSqN9P3gAZGRIc9HVqQM4O+dbUURERETGln9Bk1Lx4sBrTWVERERERZ1hQdO0adJ62DD5LUmPHwOLFkmvJ082qHgiIiIiYzEsaJo6Veqv1K2b/KDp0aOsfAyaiIiIqIgwbJwmIiIioneE8YOm/0b0hLm50YsmIiIiyivjB03R0dK6ZEmjF01ERESUV7nr0/TLL9q3b9sGnDqlP29qKvDvv8CaNVJ/pgYNclU0ERERUWHKXdAUGJg12reSELkb4VsIwMREmn6FiIiIqIjI/e05IbIWbdv0LebmQNOmQFgY0Lx5Pp4GERERUcHKXUvTjRtZr4UAKlaUWp7CwwEvL935FArAykoaHdzUNI9VJSIiIm0+ajXBqOXtiJiZ6zxxcXGYNWsWdu7cibt378Le3h6enp7o3bs3+vbtC2tra3h4eODWrVsaeWfNmoVvvvlG9XNoaCgWL16MCxcuwNTUFPXq1cO4cePw0UcfGXReOcld0OTurn17mTK69xEREdE77fr162jatCkcHBwwc+ZM1KxZE5aWljh//jxWrlyJsmXLolOnTgCAadOmYeDAgWr5ixcvrno9duxYLF68GNOnT0eXLl2Qnp6OtWvXonPnzvjxxx8xYsSIAjsPwwa3fH1iXiIiIqLXDBs2DGZmZjh16hRsbGxU2ytWrIjOnTurTaxbvHhxuLq6aj3O8ePHMW/ePPz0008YOXKkavuMGTPw8uVLjB49Gp07d4abm1uBnAcHtyQiIqICk5iYiL1792L48OFqAVN2itcfMtNh/fr1sLW1xeDBgzX2jRkzBunp6fj9998Nqq8+DJqIiIiowFy7dg1CCFSuXFltu7OzM2xtbWFra4uvv/5atf3rr79WbVcuhw8fBgBcuXIFlSpVgoWFhUY5ZcqUgZ2dHa5cuVJg52LY7bns/v1Xeiru77+Bhw+BFy/Un7B7nUIBRETkW/FERERUdJw4cQKZmZno1asXUlNTVdvHjRuHwMBAtbRly5ZVvRb6YosCZnjQ9Pw5MHw48L//aQZJQmgf1wnQ3E5ERERvHU9PTygUCly+fFlte8WKFQEAxYoVU9vu7OwMT09Prcfy9vbGkSNHkJaWptHadP/+fSQnJ8Pb2zsfa6/OsNtzQgAffyyNFJ6ZKQ0pULt2VmDUrBlQrZo0zIByW+XK0hhN779vYNWJiIjoTefk5IQ2bdpg8eLFSElJMehYAQEBePbsGVasWKGxb+7cuTA3N0fXrl0NKkMfw1qaNm8G9u2TWo2mTAEmTQIuXgRq1ZL2HzworVNSgJ9/BiZPBh49kl6/956BVSciktRbMrlQyj0zfJre/W03jDdSTdTtDZhVKOUS6bJ06VI0bdoUPj4+mDp1KmrVqgUTExOcPHkSly5dQv369VVpnz59iri4OLX81tbWsLOzg6+vL0aNGoVx48YhLS1NbciBH3/8EQsXLiywJ+cAQ1ua1q2T1r6+UtBkYqL9tpuNDfDFF1IfpqdPgU8+Ae7fN6hoIiIiKhoqVaqEs2fPonXr1hg/fjxq164NHx8fLFq0CGPHjsX333+vSjt58mSULl1abfnqq69U+xcuXIilS5di/fr1qFGjBnx8fHDo0CFs3bpVbRiCgmBYS9OpU1KQ9NogVDo1aAAMHQosWAD89BPwww8GFU9ERER5G6Hb2EqXLo1FixZh0aJFOtPcvHlT1rGCgoIQFBSUTzWTz7CWpocPpfV/nbkASPPLKb14oZmnQwdpvWOHQUUTERERGZNhQZPZfw1V2YY3V3v92j1JAIC9vbS+c8egoomIiIiMybCgqUwZaZ2QkLXN1RVQPj545oxmnqtXpfWrVwYVTURERGRMhgVNtWtL6/Pns7YpFECjRtLrpUvV06enA/PnS6+9vAwqmoiIiMiYDAuaPvhAGn9pzx717UFB0vbISKBFC2DJEmD2bKBhw6zO4927G1Q0ERERkTEZFjR9/LEUAB04AFy/nrW9d2+gXTspcDp8GPj8c2D8eODcOWl/nTrA6NEGFU1ERERkTIYFTa6u0i23ly/Vn6ADgC1bgG+/BVxcpOBJCKkT+PDhUpBlZWVQ0URERETGZPjccyY64i5LS+D776Xl0SOp43fJkpxzjoiIiIokw4MmORwdjVIMERERUUEx7PZcXm3YkPXkHREREVERYJyWJgDIzAT+9z9p6pQrV4xWLBER0duurb/+yaPz296NuZ8kOy4uDrNmzcLOnTtx9+5d2Nvbw9PTE71790ZwcDBOnjypM2/z5s0RGRkJADh27BimT5+OqKgovHjxAl5eXujXrx9GjRoFU1PTvJ6SLHkLmjIygNOnpVG9zc0BDw+gVi3daVevloKlW7ekbUIAFhZ5qzEREREVKdevX0fTpk3h4OCAmTNnombNmrC0tMT58+excuVKjBgxAm3btgUA3LlzBw0bNsT+/ftRvXp1AIDFfzHDli1b0L17d/Tr1w8HDhyAg4MD9u/fj6+++gpRUVHYtGkTFAXYdzr3QdO8ecDMmcCTJ+rbvb2BOXOAjz7K2rZtGzB2bNZwBEJIT80FBQHZZiwmIiKit9ewYcNgZmaGU6dOwcbGRrW9YsWK6Ny5M4QQqmDn5cuXAAAnJye4urqq0qakpGDgwIHo1KkTVq5cqdo+YMAAuLi4oFOnTti0aRP8/f0L7Dxy16dp1Cgp2HnyJGsYAeVy+TLwySfAzp1S2hEjpJ+vX5f229hIAdSNG8DixUD58vl/NkRERPRGSUxMxN69ezF8+HC1gCk7Oa1De/fuRWJiIsaOHauxr2PHjvD29sb69esNrq8+8lua/voLWLRIGjJACOC994CaNaXbbDExwP790rACY8YAJ05kTaFSvLgUbH35JVCiRAGdBhEREb2Jrl27BiEEKleurLbd2dlZ1ao0fPhw/N///Z/e41z5rz901apVte6vUqWKKk1BkR80rV79Xw4z4Pff1W/DAdL0KO3bSxPyzpghbWvbFggJkQbBJCIiIvrPiRMnkJmZiV69eiE1NVV2PiFEAdZKP/lB0/HjUivT4MGaARMA+PgA06ZJI34LAdStK92qK+Ce7ERvo4bjvi+0sk/MmVRoZRPR28fT0xMKhQKXL19W217xv5lEihUrJus43t7eAICYmBg0adJEY39MTAyqVatmYG31k9+n6c4dad26te40fn7SWqGQ5ptjwERERPROc3JyQps2bbB48WKkpKTk+Tht27aFo6Mj5s2bp7EvLCwMV69eRY8ePQypao7kB03JydLaw0N3muz7dNxzJCIionfL0qVL8erVK/j4+GDjxo2IiYnB5cuXsXbtWly6dEnW+Eo2NjZYsWIFtm3bhkGDBuHcuXO4efMmVq9ejcDAQHTr1g3du3cv0POQf3tOCKkFyUxPluzz0NnaGlAtIiIikisvg00aU6VKlXD27FnMnDkT48ePx927d2FpaYlq1aph7NixGDZsmKzjdOvWDQcOHMCMGTPQrFkzvHz5El5eXvj222/xxRdfFOgYTUBhTaOSD5YsWQIPDw9YWVmhUaNGOHHihN70qamp+Pbbb+Hu7g5LS0t4eHhgzZo1RqotERHRu6106dJYtGgRrl+/jrS0NDx9+hR//fUXxo4dC2tra1U6Dw8PCCFQp04drcdp1qwZ9uzZg6SkJKSmpuKff/7BmDFjCnw0cCAvg1vGxsprRZKTLo9jNW3cuBGjR4/G8uXL0ahRIyxcuBB+fn64fPkySpUqpTVP9+7dER8fj9WrV8PT0xOxsbHIzMzMU/lERET07sl90PTfMOc6KZvG5KR79SrXxQPA/PnzMXDgQPTr1w8AsHz5cuzcuRNr1qzBN998o5F+z549OHjwIK5fvw5HR0cAUiRLREREJFfubs+9Pgq4oUsepKWl4fTp02id7Sk+ExMTtG7dGlFRUVrzhIWFwcfHB7Nnz0bZsmXh7e2NsWPH4sWLFzrLSU1NRXJystpCRERE7y75LU19+xZgNeR7+PAhMjIy4OLiorbdxcUFly5d0prn+vXrOHLkCKysrLBlyxY8fPgQw4YNQ2JiIoKDg7XmmTVrFr777rt8rz8REREVTfKDJh3BRVGQmZkJhUKBX3/9Ffb29gCkW3zdunXD0qVLtQ6sNX78eIwePVr1c3JyMtzc3IxWZyIiInqz5L5PUyFzdnaGqakp4uPj1bbHx8erzYacXenSpVG2bFlVwARIc9cIIXD37l14eXlp5LG0tISlpWX+Vp6IiIiKrCI35ICFhQXq16+PiIgI1bbMzExERETA19dXa56mTZvi/v37ePbsmWrblStXYGJignLlyhV4nYmIiKjoK3JBEwCMHj0aP//8M0JDQxETE4OhQ4ciJSVF9TTd+PHj0adPH1X6nj17wsnJCf369cPFixdx6NAhjBs3DkFBQbLnvCEiIqJ3W5G7PQcA/v7+SEhIwOTJkxEXF4c6depgz549qs7hsbGxuH37tiq9ra0t9u3bh5EjR8LHxwdOTk7o3r07pk+fXlinQEREREVMkQyaAGDEiBEYMWKE1n0hISEa26pUqYJ9+/YVcK2IiIjobVVkgyYiIiKSNBv8vVHLO7xiUq7SBwYG4smTJ9i6dava9sjISLRs2RKPHz9GdHQ0WrZsqTV/bGys6mGvR48eYdq0adiyZQtiY2Ph7OyMdu3aYerUqSifx5lG5GLQRERERG+My5cvw87OTm2bcoq0R48eoXHjxrCwsMDy5ctRvXp13Lx5ExMnTkSDBg0QFRWFihUrFljdGDQRERHRG6NUqVJwcHDQuu/bb7/F/fv3ce3aNVXLU/ny5REeHg4vLy8MHz4cu3fvLrC6Fcmn54iIiOjdkpmZiQ0bNqBXr14a4zIWK1YMw4YNQ3h4OB49elRgdWBLExERERW4HTt2wNbWVm1bRkaGRrrXx090d3fHhQsXkJCQgCdPnqBq1apaj68ctPratWto2LBh/lU8GwZNREREVOBatmyJZcuWqW3766+/0Lt3b7Vthw8fRvHixVU/m5ubq+0XQhRcJXNQ8EFTaipw5Ajw8CFQoQJQQNEfERERvblsbGzg6emptu3u3bsa6SpUqKC1T1PJkiXh4OCAmJgYrcePiYmBQqHQKCM/Gdan6dYt4KuvpOXJE839x48DlSoBbdsCPXsCvr6Aj4+Uj4iIiEgmExMTdO/eHevWrUNcXJzavhcvXmDp0qXw8/ODo6NjwdXBoNx//AHMnQvs3w+8HhUmJwNdugCxsYAQWcuZM0CHDkB6ukFFExER0dvnwYMHiIuLU1vS/4sZZs6cCVdXV7Rp0wa7d+/GnTt3cOjQIfj5+SE9PR1Lliwp0LoZdntu3z5AoQA6d9bct3Il8OCBtP/zz4FWrYDwcGDpUiAmBggNBQYMMKh4IiIiyv1gk2+yypUra2yLiopC48aN4eTkhOPHj2PatGkYPHgw4uLi4OjoiPbt22Pt2rVv+OCW169Lax8fzX2bNkkB0yefAAsXSts6dgQSEoDNm4Hff2fQRERE9A7QNr0ZALRo0ULVsTv7a32cnZ3x008/4aeffsrPKspi2O25hARpXbq0+vakJOk2HAAEBqrvCwiQ1n//bVDRRERERMZkWND09Km0fn2chWPHgMxMwNQUaNFCfZ+bm7QuwMGniIiIiPKbYUGTsvP3/fvq2yMjpXWdOoCNjfa8VlYGFU1ERERkTIYFTdWrS+stW7K2ZWRk9Wd6vZUJAO7dk9YuLgYVTURERGRMhnUE//hj4OBB4H//k4KgZs2k17duSUFT9+6aeU6dktbK23RERERERYBhLU2DBwNVq0rjL82dKw098Ntv0r6OHbU/VbdlixRQNW5sUNFERERExmRY0GRpCURESMMKmJlJwZO5OfDZZ1KL0+sOHQIuXpRe+/kZVDQRERGRMRk+95yrq9S6lJoqPRHn5ARYWGhP6+YGHDggvX7vPYOLJiIiIjKW/Juw19JSc7ym11WoIC1ERERERYxht+eIiIiI3hGGtzQ9fy6tra2171+0SBqC4OFDqZVp6FCpkzgRERHli4bjvjdqeSfm5G6uu8DAQDx58gRbt25FQkICJk+ejJ07dyI+Ph4lSpRA7dq1MXnyZDRt2hQA8Pfff2PSpEk4fvw4kpOT4erqikaNGmHRokUoVapUQZySLIYFTdu3A126ALa2wN27QPHi6vuDgqSJeQGpk/iVK9KkvdOnA+PHG1Q0ERERFT1du3ZFWloaQkNDUbFiRcTHxyMiIgKJiYkAgISEBLRq1QofffQRwsPD4eDggJs3byIsLAwpKSmFWnfDgqbwcCkY6tRJM2A6cgQICZGGF7C2Bry9gUuXgBcvgMmTpdamGjUMKp6IiIiKjidPnuDw4cOIjIxE8+bNAQDu7u5o2LChKs3Ro0eRlJSEVatWwcxMClMqVKiAli1bFkqdszOsT9Px41JQpO1EVq6U1mXKADExwOnTUtDk5ibNS7dihUFFExERUdFia2sLW1tbbN26FampqVrTuLq64tWrV9iyZQuEEEauoX6GBU0PHkjrypU19+3ZIwVUI0cC5cpJ29zcpJ+FkEYSJyIioneGmZkZQkJCEBoaCgcHBzRt2hQTJkzAuXPnVGkaN26MCRMmoGfPnnB2dkb79u0xZ84cxMfHF2LNJYbdnktIkNav35q7cEHq+K1QSKOEZ6ccJfzWLYOKpqKnrf+0Qil378bJhVIuERFp6tq1Kzp06IDDhw/j+PHj2L17N2bPno1Vq1YhMDAQADBjxgyMHj0af/75J/766y8sX74cM2fOxKFDh1CzZs1Cq7thLU2mptL60SP17UeOSOuSJTVboUqUkNYvXxpUNBERERVNVlZWaNOmDSZNmoRjx44hMDAQU6ZMUUvj5OSETz/9FHPnzkVMTAzKlCmDuXPnFlKNJYYFTWXLSuvoaPXtO3dKrUzNmmnmSUqS1s7OBhVNREREb4dq1arpfTLOwsIClSpVKvSn5wwLmpo1k/onLV4s3Y4DgJMnpf5MgPb55WJipLWrq0FFExERUdGSmJiIDz74AGvXrsW5c+dw48YNbN68GbNnz0bn/7rz7NixA71798aOHTtw5coVXL58GXPnzsWuXbtUaQqLYX2ahg2ThhW4cQOoWFEaVuDiReDVK8DREfD318zz559SK1S1agYVTURERJLcDjZZWGxtbdGoUSMsWLAA//77L9LT0+Hm5oaBAwdiwoQJAKRWJ2tra4wZMwZ37tyBpaUlvLy8sGrVKnz22WeFWn/DgqZ69YA5c4Bx44Bnz4AzZ6Tt5ubAzz9rdhBPSpJu3QFAixYGFU1ERERFQ0hIiOr1rFmzMGvWLJ1pK1asiJXKYYveMIZPo/Lll0Dr1sBvvwFxcdKkvT16aB+GIDISaNBAev3RRwYXTURERGQshgdNAFCzprTkpHNnzSEIiIiIiIoAwzqCExEREb0j8qelKbu7d6XbdM+fS7fiihXL9yKIiIiIjC1/WpqePgUmTZKmSXF3Bxo1kuaju3FDPd2GDUD37sDAgflSLBEREZGxGN7SdPUq8OGHwPXr0phNSgqFZtrGjYHevaV0ffsC771ncPFERERExmBYS9PLl0CHDsC//wLW1sBXXwE7duhO7+EhtUABQFiYQUUTERERGZNhLU3LlgHXrgE2NsDhw0CdOjnnad8eiIgAoqIMKpqIiIjImAxrafrjD+k23KhR8gImAKhdW1pfvWpQ0URERETGZFjQpJxHrm1b+XmcnKT1kycGFU1ERERkTIbdnnv2TFrb2srPk5oqrc3NDSqaiIiIJHWmTzVqedETc1deYGAgnjx5gq1bt2rs8/DwwK1btzS2z5o1C998843q59DQUCxevBgXLlyAqakp6tWrh3HjxuEjI84wYlhLk7LV6OZN+XkuXJDWrq4GFU1ERERvh2nTpiE2NlZtGTlypGr/2LFjMXjwYPj7++PcuXM4ceIE3nvvPXTu3BmLFy82Wj0Nn7B31y7g0CHgk0/k5fnlF6kflK+vQUUTERHR26F48eJw1dGYcvz4ccybNw8//fSTWiA1Y8YMvHz5EqNHj0bnzp3h5uZW4PU0rKWpWzdpzKWVK4Hbt3NOv3ChFGAB0qS+RERERHqsX78etra2GDx4sMa+MWPGID09Hb///rtR6mJY0PTZZ0CtWtJ4TS1aALt3aw5wKQRw8iTQqxcwZoy0rVkzaegBIiIieud9/fXXsLW1VVsOHz4MALhy5QoqVaoECwsLjXxlypSBnZ0drly5YpR6GnZ7zsREGqTyvfekfk0ffSQNcqkcDbxFC2mKFWXnbyGASpWATZsMKpaIiIjeHuPGjUNgYKDatrJly6pei+wNMoXI8LnnypcHoqOl220mJkBKihQcCQEkJEitUMqT7d4dOHECKFXK4GKJiIjo7eDs7AxPT0+1pVixYgAAb29vXL9+HWlpaRr57t+/j+TkZHh7exulnvkzYa+jI/Drr9Lo4IsXA4GB0nx0fn5Az57AnDnSmE4bNgAlSuRLkURERPT2CwgIwLNnz7BixQqNfXPnzoW5uTm6du1qlLoYPmFvdu7uwLBh+XpIIiIiKvqSkpIQHR2tts3pv6GLnj59iri4OLV91tbWsLOzg6+vL0aNGoVx48YhLS0NXbp0QXp6OtauXYsff/wRCxcuNMqTc0B+B01ERERkdLkdbLIwREZGom7dumrb+vfvDwCYPHkyJk+erLZv8ODBWL58OQBg4cKFqFWrFpYuXYqJEyeqBrfcunUrOnbsaJwTAIMmIiIiKmAhISEICQkx6BhBQUEICgrKnwrlkWF9mo4dA0xNgWLFgHv3ck5/7x5gZQWYmQGnTxtUNBEREZExGRY0bdggPRn30UdAtkcDdSpbFujYEcjMBNatM6hoIiIiImMyLGg6ckQakyk3A1V26CCtlSODExERERUBhgVN//4rratVk5+nShVpfe2aQUUTERERGZNhQdPLl9Laykp+HktLaZ2SYlDRRERERMZkWNDk6Cit5UzWq3T3rrR2cDCoaCIiIiJjMixoUt6WCwuTn2frVmldubJBRRMREREZk2FB04cfSk/P/fIL8N9sxHodOgT8739S5/GPPjKoaCIiIiJjMixoGjwYcHYGMjKkAGrx4qx+Ttm9fAn89JP05NyrV9L8c0OHGlQ0ERERkTEZNiK4ra003tKHHwLPnwOjRgETJgD16wOlS0tpYmOBU6ek/UJIA1uuXw/Y2eVD9YmIiIiMw/BpVFq3BsLDgc8+A+7fB5490xyDSQhpXbasdHuuRQuDiyUiIiJJvSWTc06Uj84Mn5ar9IGBgQgNDVWbT05p+PDhWLp0Kfr27YuQkBBV2tf5+flhz549qp+PHTuG6dOnIyoqCi9evICXlxf69euHUaNGwdTUNG8nlgPDbs8ptWwpjdm0YoU04nfZstLQApaW0utOnYCff5bGZmLARERE9M5xc3PDhg0b8OLFC9W2ly9fYt26dShfvrxa2nbt2iE2NlZtWb9+vWr/li1b0Lx5c5QrVw4HDhzApUuXMGrUKEyfPh0BAQEQysaafJZ/E/ZaWgIDB0oLERERUTb16tXDv//+iz/++AO9evUCAPzxxx8oX748KlSooJbW0tISrq6uWo+TkpKCgQMHolOnTli5cqVq+4ABA+Di4oJOnTph06ZN8Pf3z/dzyJ+WJiIiIqIcBAUFITg4WPXzmjVr0K9fv1wdY+/evUhMTMTYsWM19nXs2BHe3t5qrVL5iUETERERGUXv3r1x5MgR3Lp1C7du3cLRo0fRu3dvjXQ7duyAra2t2jJz5kwAwJUrVwAAVatW1VpGlSpVVGnym2G3527cAPr3l8Zd+uUXqf+SPvfuAX36SK/lpCciIqK3RsmSJdGhQweEhIRACIEOHTrA2dlZI13Lli2xbNkytW2OyllI/lNQ/Zb0MSxo+uUXIDISaNpUXgBUtqw0TtORI9JTdN98Y1DxREREVLQEBQVhxIgRAIAlS5ZoTWNjYwNPT0+t+7y9vQEAMTExaNKkicb+mJgYVFPOWJLPDLs9FxEhtTJ98on8PJ98Ig1BsHevQUUvWbIEHh4esLKyQqNGjXDixAlZ+Y4ePQozMzPUqVPHoPKJiIgo99q1a4e0tDSkp6fDz88v1/nbtm0LR0dHzJs3T2NfWFgYrl69ih49euRHVTUYFjTFxEjrevXk51EGKxcv5rnYjRs3YvTo0ZgyZQrOnDmD2rVrw8/PDw8ePNCb78mTJ+jTpw9atWqV57KJiIgo70xNTRETE4OLFy/qHE8pNTUVcXFxasvDhw8BSK1QK1aswLZt2zBo0CCcO3cON2/exOrVqxEYGIhu3bqhe/fuBVJ3w27PJSVJawcH+XmUaR8/znOx8+fPx8CBA1U97pcvX46dO3dizZo1+EbPLb8hQ4agZ8+eMDU1xVblxMFERERFXG4HmyxsdjnMCrJnzx6UVs4s8p/KlSvj0qVLAIBu3brhwIEDmDFjBpo1a4aXL1/Cy8sL3377Lb744gsoFIoCqbdhQZOdnRT8JCbKz6NMa22dpyLT0tJw+vRpjB8/XrXNxMQErVu3RlRUlM58wcHBuH79OtauXYvp06fnWE5qaipSU1NVPycnJ+epvkRERO+6kJAQvfuzN2SEhITkmB4AmjVrpjZCuDEYdnvOw0NaR0bKz3PggLR+bfRPuR4+fIiMjAy4uLiobXdxcUFcXJzWPFevXsU333yDtWvXwsxMXpw4a9Ys2NvbqxY3N7c81ZeIiIjeDoYFTa1bS526lyyRJubNyb17UlqFQsprBBkZGejZsye+++47VY97OcaPH4+kpCTVcufOnQKsJREREb3pDAuahg4FzM2BJ0+AVq2Ac+d0p/37bylQevIEMDMDhg3LU5HOzs4wNTVFfHy82vb4+HitQ64/ffoUp06dwogRI2BmZgYzMzNMmzYNf//9N8zMzPDnn39qLcfS0hJ2dnZqCxEREb27DOvT5O4OzJgBfPUVcPmy9BRdixZAs2aAsgNXbCxw6BBw8KDUKqVQAN99B1SqlKciLSwsUL9+fURERKBLly4AgMzMTERERKjGfcjOzs4O58+fV9u2dOlS/Pnnn/jtt9805rshIiIi0sbwCXvHjgVevJACocxMqc+Sst9SdkIAJiZSOgMHtRw9ejT69u0LHx8fNGzYEAsXLkRKSorqabrx48fj3r17+OWXX2BiYoIaNWqo5S9VqhSsrKw0thMRERHpYnjQBACTJgEdOwKzZwN79ki34LJzcAA6dJACrNq1DS7O398fCQkJmDx5MuLi4lCnTh3s2bNH1Tk8NjYWt2/fNrgcIiIiIqX8CZoAadDKdeukFqUbN4D/BqGCszNQoYJ0Wy4fjRgxQuvtOCDnRxunTp2KqVOn5mt9iIiI6O2Wf0GTkkIBVKwoLURERERvCcOeniMiIiJ6R+R/SxMREREZVdsN43NOlI/2BswyanlvCsOCpg8+yHtehQKIiDCoeCIiInrzBQYGIjQ0FABgbm6O8uXLo0+fPpgwYQLMzMyQkZGBn376CWvWrMHVq1dRrFgxNG7cGBMnTkTTpk0LufZZDAuaIiOl4EcI3Wle7wCuTFtAk+kRERHRm6ddu3YIDg5Gamoqdu3aheHDh8Pc3BzffPMNAgICsH//fsyZMwetWrVCcnIylixZghYtWmDz5s2qcRkLm2FB0/vv5xz8pKQA165JwxAoFIC3d9bAl0RERPROsLS0VM3cMXToUGzZsgVhYWGoWLEifvvtN4SFhaFjx46q9CtXrkRiYiIGDBiANm3awMbGprCqrmJ4S5Ncu3YBn38OPHoErF4NvEHNbURERGRcxYoVQ2JiItatWwdvb2+1gElpzJgx+OOPP7Bv3743orXJeE/PffghcOSINO/cxx9Lk/cSERHRO0UIgf379yM8PBwffPABrly5gqpVq2pNq9x+5coVY1ZRJ+MOOeDqCnz5pTTw5ezZRi2aiIiICs+OHTtga2sLKysrtG/fHv7+/qqBpoW+vtFvEOOP0/Tee9J6506jF01ERESFo2XLloiOjsbVq1fx4sULhIaGwsbGBt7e3oiJidGaR7nd29vbmFXVyfhBk4WFtL5/3+hFExERUeGwsbGBp6cnypcvDzOzrC7VAQEBuHr1KrZv366RZ968eXByckKbNm2MWVWdjB80HTkira2tjV40ERERvVkCAgLw8ccfo2/fvli9ejVu3ryJc+fOYfDgwQgLC8OqVaveiCfnAGOPCB4VBUybJg090LChUYsmIiJ6WxXlEboVCgU2bdqEhQsXYsGCBRg2bBisrKzg6+uLyMjIt2hwy2nTck6TmQk8fgycOgX89Zf0s0IhdQgnIiKit15ISIje/WZmZhg7dizGjh1rnArlkWFB09SpuRvZWwhpyIHZs4E35P4kERERkRyG357L6TFBhQIoXhyoUAFo3hwYNAioVs3gYomIiIiMybCgKTMzn6pBRERE9GYz/tNzREREREUQgyYiIiIiGQo+aEpMlCbpJSIiIirCCiZoio+XOnw7OwOlSgElSwIlSgCBgcDt2wVSJBEREVFBkh803b0LlCkjLcuW6U53/TpQvz6werXUwiSEtCQlAf/7H1C3LhAdbXjNiYiIiIxIftC0Zw8QFycFQt27604XECDNK6ccisDNDWjUSBp2QAhpoMsePYBXrwysOhEREZHxyB9yICpKWrdsCTg5aU+zY4c08rdCId2OW7cOaNtW2vfiBTBiBBAcDFy5Avz+O+Dvb2D1iYiIaGTEKKOWt6jVj7nOk5CQgMmTJ2Pnzp2Ij49HiRIlULt2bUyePFk1VcqxY8cwffp0REVF4cWLF/Dy8kK/fv0watQomJqa5vdp5Jr8lqbz56VgSN9I3r/+mvV63rysgAkAihUDVq0CataUft62LZdVJSIioqKqa9euOHv2LEJDQ3HlyhWEhYWhRYsWSExMBABs2bIFzZs3R7ly5XDgwAFcunQJo0aNwvTp0xEQEACR02DaRiC/penmTWldu7buNJGR0treHujZU3O/QgEEBUnzzv39t+yiiYiIqOh68uQJDh8+jMjISDRv3hwA4O7ujoYNGwIAUlJSMHDgQHTq1AkrV65U5RswYABcXFzQqVMnbNq0Cf6FfIdKfktTcrK0dnbWvv/mTempOYUCeP99wNxce7q6daX1/fvya0lERERFlq2tLWxtbbF161akpqZq7N+7dy8SExO1TtjbsWNHeHt7Y/369caoql7ygyblxLxpadr3nziR9drHR/dxHBykdUqK7KKJiIio6DIzM0NISAhCQ0Ph4OCApk2bYsKECTh37hwA4MqVKwCAqlWras1fpUoVVZrCJD9oUnb+1lXpY8eyXjdooPs4T59Kaysr2UUTERFR0da1a1fcv38fYWFhaNeuHSIjI1GvXj2EhISo0rwJ/Zb0kR80Kfsy/f675j4hgLAw6bWZGfBfL3itbt2S1i4usosmIiKios/Kygpt2rTBpEmTcOzYMQQGBmLKlCnw9vYGAMTExGjNFxMTo0pTmOQHTZ06ScHRtm3SIJXZzZ0r9WlSKIDWrQFbW93HUQ5dULly7mtLREREb41q1aohJSUFbdu2haOjI+bNm6eRJiwsDFevXkWPHj0KoYbq5AdNn30mDVQJSNOhNGoE9OoF1KsHfPNNVrrRo3UfQwhg61YpuGrcOE8VJiIioqIlMTERH3zwAdauXYtz587hxo0b2Lx5M2bPno3OnTvDxsYGK1aswLZt2zBo0CCcO3cON2/exOrVqxEYGIhu3bqhu76BtY1E/pAD1tbAhg1Au3ZSv6RTp6QFyBr9OygIaNVK9zF27QLu3ctqkSIiIqK3nq2tLRo1aoQFCxbg33//RXp6Otzc3DBw4EBMmDABANCtWzccOHAAM2bMQLNmzfDy5Ut4eXnh22+/xRdffAGF8oG0QiQ/aAIAX18pUJowQQqAXryQtru7AyNHSuMv6fP999La1ZUtTURERPkkLyN0G5OlpSVmzZqFWbNm6U3XrFkz7Nmzx0i1yr3cBU0A4OUFbN4MZGYCCQmAhYU0ZYocERH/lZr7YomIiIgKU96jFxOT3D8BZ2OT5+KIiIiICpP8juBERERE7zAGTUREREQyMGgiIiIikoFBExEREZEMDJqIiIiIZGDQRERERCQDgyYiIiIiGRg0EREREcnAobmJiIiKuIVH/Y1a3hdNN+Y6T0JCAiZPnoydO3ciPj4eJUqUQO3atTF58mQ0bdoUf//9NyZNmoTjx48jOTkZrq6uaNSoERYtWoRSpUqpjhMaGorFixfjwoULMDU1Rb169TBu3Dh89NFH+XmKWrGliYiIiApc165dcfbsWYSGhuLKlSsICwtDixYtkJiYiISEBLRq1QqOjo4IDw9HTEwMgoODUaZMGaSkpKiOMXbsWAwePBj+/v44d+4cTpw4gffeew+dO3fG4sWLC/wc2NJEREREBerJkyc4fPgwIiMj0bx5cwCAu7s7GjZsCADYunUrkpKSsGrVKpj9Nz9thQoV0LJlS9Uxjh8/jnnz5uGnn37CyJEjVdtnzJiBly9fYvTo0ejcuTPc3NwK7DzY0kREREQFytbWFra2tti6dStSU1M19ru6uuLVq1fYsmULhBBaj7F+/XrY2tpi8ODBGvvGjBmD9PR0/P777/le9+wYNBEREVGBMjMzQ0hICEJDQ+Hg4ICmTZtiwoQJOHfuHACgcePGmDBhAnr27AlnZ2e0b98ec+bMQXx8vOoYV65cQaVKlWBhYaFx/DJlysDOzg5Xrlwp0PNg0EREREQFrmvXrrh//z7CwsLQrl07REZGol69eggJCQEg3WaLi4vD8uXLUb16dSxfvhxVqlTB+fPnVcfQ1QplLAyaiIiIyCisrKzQpk0bTJo0CceOHUNgYCCmTJmi2u/k5IRPP/0Uc+fORUxMDMqUKYO5c+cCALy9vXH9+nWkpaVpHPf+/ftITk6Gt7d3gdafQRMREREVimrVqqk9HZedhYUFKlWqpNofEBCAZ8+eYcWKFRpp586dC3Nzc3Tt2rVA68un54iIiKhAJSYm4tNPP0VQUBBq1aqF4sWL49SpU5g9ezY6d+6MHTt2YMOGDQgICIC3tzeEENi+fTt27dqF4OBgAICvry9GjRqFcePGIS0tDV26dEF6ejrWrl2LH3/8EQsXLizQJ+cABk1ERERUwGxtbdGoUSMsWLAA//77L9LT0+Hm5oaBAwdiwoQJiI2NhbW1NcaMGYM7d+7A0tISXl5eWLVqFT777DPVcRYuXIhatWph6dKlmDhxompwy61bt6Jjx44Ffh4MmoiIiIq4vIzQbUyWlpaYNWsWZs2apXV/xYoVsXLlSlnHCgoKQlBQUH5WTzb2aSIiIiKSgUETERERkQwMmoiIiIhkYNBEREREJAODJiIiIiIZGDQRERERycCgiYiIiEgGBk1EREREMjBoIiIiIpKBQRMRERGRDJxGhYiIqIjb/ZevUctr3yhKdtqOHTsiPT0de/bs0dh3+PBhvP/++/j7779Ru3ZtnD17FnXq1NFIFxISgn79+mlst7S0xMuXL1U/37lzB1OmTMGePXvw8OFDlC5dGl26dMHkyZPh5OQku866sKWJiIiICkz//v2xb98+3L17V2NfcHAwfHx8YGdnl+Nx7OzsEBsbq7bcunVLtf/69evw8fHB1atXsX79ely7dg3Lly9HREQEfH198ejRI4PPhUETERERFZiPPvoIJUuWREhIiNr2Z8+eYfPmzejfv7+s4ygUCri6uqotLi4uqv3Dhw+HhYUF9u7di+bNm6N8+fJo37499u/fj3v37uHbb781+FwYNBEREVGBMTMzQ58+fRASEgIhhGr75s2bkZGRgR49ehhcxqNHjxAeHo5hw4ahWLFiavtcXV3Rq1cvbNy4Ua38vGDQRERERAUqKCgI//77Lw4ePKjaFhwcjK5du8Le3l7WMZKSkmBra6u2tG/fHgBw9epVCCFQtWpVrXmrVq2Kx48fIyEhwaDzKLJB05IlS+Dh4QErKys0atQIJ06c0Jn2jz/+QJs2bVCyZEnY2dnB19cX4eHhRqwtERHRu6tKlSpo0qQJ1qxZAwC4du0aDh8+LPvWHAAUL14c0dHRasuqVavU0hjakpSTIhk0bdy4EaNHj8aUKVNw5swZ1K5dG35+fnjw4IHW9IcOHUKbNm2wa9cunD59Gi1btkTHjh1x9uxZI9eciIjo3dS/f3/8/vvvePr0KYKDg1GpUiU0b95cdn4TExN4enqqLWXLlgUAeHp6QqFQICYmRmvemJgYlChRAiVLljToHIpk0DR//nwMHDgQ/fr1Q7Vq1bB8+XJYW1urItjXLVy4EF999RUaNGgALy8vzJw5E15eXti+fbuRa05ERPRu6t69O0xMTLBu3Tr88ssvCAoKgkKhyJdjOzk5oU2bNli6dClevHihti8uLg6//vor/P39DS6vyI3TlJaWhtOnT2P8+PGqbSYmJmjdujWiouSNG5GZmYmnT5/C0dFRZ5rU1FSkpqaqfk5OTs57pYmIiN5xtra28Pf3x/jx45GcnIzAwECNNJcvX9bYVr16dQDSrbe4uDiN/aVKlYKJiQkWL16MJk2awM/PD9OnT0eFChVw4cIFjBs3DmXLlsWMGTMMPociFzQ9fPgQGRkZao8ZAoCLiwsuXbok6xhz587Fs2fP0L17d51pZs2ahe+++86guhIREVGW/v37Y/Xq1fjwww9RpkwZjf0BAQEa2+7cuQNAarwoXbq0xv7Y2Fi4urrCy8sLp06dwpQpU9C9e3c8evQIrq6u6NKlC6ZMmaK3oUSuIhc0GWrdunX47rvvsG3bNpQqVUpnuvHjx2P06NGqn5OTk+Hm5maMKhIREeVKbkboLky+vr5aO2t7eHjo7cQdGBiotWXqde7u7hrjQeWnIhc0OTs7w9TUFPHx8Wrb4+Pj4erqqjfvhg0bMGDAAGzevBmtW7fWm9bS0hKWlpYG15eIiIjeDkWuI7iFhQXq16+PiIgI1bbMzEzVMOm6rF+/Hv369cP69evRoUMHY1SViIiI3iJFrqUJAEaPHo2+ffvCx8cHDRs2xMKFC5GSkqKazG/8+PG4d+8efvnlFwDSLbm+ffvixx9/RKNGjVQdyYoVKyZ7UC0iIiJ6txXJoMnf3x8JCQmYPHky4uLiUKdOHezZs0fVOTw2Nha3b99WpV+5ciVevXqF4cOHY/jw4artffv2LdB7n0RERPT2KJJBEwCMGDECI0aM0Lrv9UAoMjKy4CtEREREb7Ui16eJiIiIqDA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nAoImIiIhIBgZNRERERDIwaCIiIiKSgUETERERkQwMmoiIiIhkYNBEREREJAODJiIiIiIZGDQRERERycCgiYiIiEgGBk1EREREMjBoIiIiIpKBQRMRERGRDAyaiIiIiGRg0EREREQkA4MmIiIiIhkYNBERERHJwKCJiIiISAYGTUREREQyMGgiIiIikoFBExEREZEMDJqIiIiIZGDQRERERCQDgyYiIiIiGRg0EREREclQZIOmJUuWwMPDA1ZWVmjUqBFOnDihN31kZCTq1asHS0tLeHp6IiQkxDgVJSIiordCkQyaNm7ciNGjR2PKlCk4c+YMateuDT8/Pzx48EBr+hs3bqBDhw5o2bIloqOj8cUXX2DAgAEIDw83cs2JiIioqCqSQdP8+fMxcOBA9OvXD9WqVcPy5cthbW2NNWvWaE2/fPlyVKhQAfPmzUPVqlUxYsQIdOvWDQsWLDByzYmIiKioMivsCuRWWloaTp8+jfHjx6u2mZiYoHXr1oiKitKaJyoqCq1bt1bb5ufnhy+++EJnOampqUhNTVX9nJSUBABITk5WbXuVkZaXUzBY9jpok/4qVe/+gpJTvV6lvzRSTdTlWK+0N69eGamFUycgh3q9fDOvrYwXb2a9Xj1/M+v1JnqZkl5oZet7v56nvDJiTdS9Xq/ixYtDoVAUUm0IACCKmHv37gkA4tixY2rbx40bJxo2bKg1j5eXl5g5c6batp07dwoA4vnz51rzTJkyRQDgwoULFy5c3oglKSkpf/6QUp4VuZYmYxk/fjxGjx6t+jkzMxOPHj2Ck5OTwZF+cnIy3NzccOfOHdjZ2Rla1XzDeuUO6yXfm1gngPXKLdZLvoKoU/HixfPlOJR3RS5ocnZ2hqmpKeLj49W2x8fHw9XVVWseV1dXrent7OxQrFgxrXksLS1haWmpts3BwSHvFdfCzs7ujfmCZ8d65Q7rJd+bWCeA9cot1ku+N7FOlHdFriO4hYUF6tevj4iICNW2zMxMREREwNfXV2seX19ftfQAsG/fPp3piYiIiF5X5IImABg9ejR+/vlnhIaGIiYmBkOHDkVKSgr69esHQLq11qdPH1X6IUOG4Pr16/jqq69w6dIlLF26FJs2bcKXX35ZWKdARERERUyRuz0HAP7+/khISMDkyZMRFxeHOnXqYM+ePXBxcQEAxMbG4vbt26r0FSpUwM6dO/Hll1/ixx9/RLly5bBq1Sr4+fkVSv0tLS0xZcoUjdt/hY31yh3WS743sU4A65VbrJd8b2KdyHAKIYQo7EoQERERvemK5O05IiIiImNj0EREREQkA4MmIiIiIhkYNBERERHJwKAplwIDA6FQKDSWdu3aAQD+/vtvdOrUCaVKlYKVlRU8PDzg7++PBw8e6DxmZGQkFAoFnjx5onX/hQsX0LVrV3h4eEChUGDhwoWy6xsXF4dRo0bB09MTVlZWcHFxQdOmTbFs2TI8f/4cAFTHfX354Ycf1I4VGhqKBg0awNraGsWLF0fz5s2xY8cO2XWRW6+GDRtqrY9yadGiheo4x44dw4cffogSJUrAysoKNWvWxPz585GRkZGr+gQGBqJLly4a27N/NsrX2pa4uDhVnkePHuGLL76Au7s7LCwsUKZMGQQFBak90ZlX2euZkJCAoUOHonz58rC0tISrqyv8/Pxw9OhRVfq8XI95qcvrCuOaUn43hwwZorFv+PDhUCgUCAwMVEur63uslF/Xl776KhQKWFhYwNPTE9OmTcOrV9JcZxkZGViwYAFq1qwJKysrlChRAu3bt1f7fAuCnOuqIN8XOXWQe13n9frq2LGjxrWgdPjwYSgUCpw7dw4KhQLR0dFa04WEhGi9xqysrNTS3blzB0FBQShTpgwsLCzg7u6OUaNGITExUcY7RcbGoCkP2rVrh9jYWLVl/fr1SEhIQKtWreDo6Ijw8HDExMQgODgYZcqUQUpKSp7Le/78OSpWrIgffvhB56jn2ly/fh1169bF3r17MXPmTJw9exZRUVH46quvsGPHDuzfv1+Vdtq0aRrnNHLkSNX+sWPHYvDgwfD398e5c+dw4sQJvPfee+jcuTMWL16cq/PJqV4jRoxQ1eHEiRMAgP3796u2/fHHHwCALVu2oHnz5ihXrhwOHDiAS5cuYdSoUZg+fToCAgJQUA+GXr58WeO9KlWqFAApYGrcuDH279+P5cuX49q1a9iwYQOuXbuGBg0a4Pr16/lWj65du+Ls2bMIDQ3FlStXEBYWhhYtWqh+2RbU9SiXMa8pJTc3N2zYsAEvXrxQbXv58iXWrVuH8uXLq6XV9T1WMsb1pazD1atXMWbMGEydOhVz5syBEAIBAQGYNm0aRo0ahZiYGERGRsLNzQ0tWrTA1q1bDS5bl5yuK2O8L/rqIPe6NuT66t+/P/bt24e7d+9q7AsODoaPj4+sUb7t7Ow0rrFbt26p9l+/fh0+Pj64evUq1q9fj2vXrmH58uWqwZofPXqUi3eNjKIwJ74rivr27Ss6d+6sdd+WLVuEmZmZSE9Pz9UxDxw4IACIx48f55jW3d1dLFiwQNZx/fz8RLly5cSzZ8+07s/MzJR1zKioKAFA/PTTTxr7Ro8eLczNzcXt27dl1Sk39RJCiBs3bggA4uzZs2ppnj17JpycnMQnn3yikT8sLEwAEBs2bJBdJ12fa/bPRs7nNGTIEGFjYyNiY2PVtj9//lyULVtWtGvXTnad9NXz8ePHAoCIjIzUmTav12Nu66KNsa+p7PWpUaOGWLt2rWr7r7/+KmrVqiU6d+4s+vbtm2Pdhcj/60tffbNr06aNaNy4sdiwYYMAIMLCwjTyffLJJ8LJyUnn98cQOV1XxnhfcqqDnOva0OsrPT1duLi4iO+//15t+9OnT4Wtra1YtmyZzt9NSsHBwcLe3l5nGUII0a5dO1GuXDmNieNjY2OFtbW1GDJkiN78ZHxsacpHrq6uePXqFbZs2VJgrRxyJSYmYu/evRg+fDhsbGy0ppE78fD69etha2uLwYMHa+wbM2YM0tPT8fvvvxu1Xnv37kViYiLGjh2rsa9jx47w9vZWazUwhszMTGzYsAG9evXSaBEsVqwYhg0bhvDw8Hz579HW1ha2trbYunUrUlNTtaZ5k67H1+XnNfW6oKAgBAcHq35es2aNarYAuQrr+ipWrBjS0tKwbt06eHt7o2PHjhppxowZg8TEROzbty/fy8/pujLG+5JTHeRc14ZeX2ZmZujTpw9CQkLUyti8eTMyMjLQo0ePPJyZukePHiE8PBzDhg3TmAPV1dUVvXr1wsaNG9+47+67jkFTHuzYsUP1xVYuM2fOROPGjTFhwgT07NkTzs7OaN++PebMmaMxWbAxXLt2DUIIVK5cWW27s7Ozqs5ff/21avvXX3+tcU6HDx8GAFy5cgWVKlWChYWFRjllypSBnZ0drly5UiD10kVZXtWqVbXur1Kliuw6KWn7XNu3b6+Rrly5cmppqlevDkC6HfbkyROddapatSqEELh27Vqu6qWNmZkZQkJCEBoaCgcHBzRt2hQTJkzAuXPnVGkK+3o01jX1ut69e+PIkSO4desWbt26haNHj6J3794a6XR9j5X1A/L3+tJHCIH9+/cjPDwcH3zwAa5cuaL3Ospex/yU03VljPclpzrIua7z4/oKCgrCv//+i4MHD6q2BQcHo2vXrrC3t5d1LklJSTp/p1y9ehVCCL2f8+PHj5GQkCCrLDIOBk150LJlS0RHR6stys6nM2bMQFxcHJYvX47q1atj+fLlqFKlCs6fPw8AqF69ut4/yAXtxIkTiI6ORvXq1dX+ixs3bpzGOfn4+Kj2F/R/O7rqlZP8rJe2z3XVqlUa6Q4fPqyWZteuXQVWJ326du2K+/fvIywsDO3atUNkZCTq1auHkJAQVZqcrseCVFjXVMmSJdGhQweEhIQgODgYHTp0gLOzs0Y6fd/jgq6jkjJws7KyQvv27eHv74+pU6capWxd5FxXBV23nOog57o2tI5VqlRBkyZNsGbNGgDSP3yHDx9G//79ZR+jePHiOf5OYUtS0cKgKQ9sbGzg6emptjg6Oqr2Ozk54dNPP8XcuXMRExODMmXKYO7cuQCAXbt26f2DnF88PT2hUChw+fJlte0VK1aEp6enRnOws7Ozxjkp03h7e+P69etIS0vTKOf+/ftITk6Gt7d3gdRLF2V5MTExWvfHxMTIrpOSts+1bNmyGukqVKiglsbd3R2A9MfawcFBb50UCgU8PT1zVS99rKys0KZNG0yaNAnHjh1DYGAgpkyZopZG3/VYkIx1TWkTFBSkaq0ICgrSmkbf97ggri9tlIHb1atX8eLFC4SGhsLGxgbe3t56y85ex4Kg67oy1vuirw5K+q7r/Lq++vfvj99//x1Pnz5FcHAwKlWqhObNm8s+BxMTE52/U5S/C/W9lyVKlEDJkiVll0cFj0FTAbOwsEClSpVUT3W4u7vr/YOcX5ycnNCmTRssXrzY4CelAgIC8OzZM6xYsUJj39y5c2Fubo6uXbsatV5t27aFo6Mj5s2bp7EvLCwMV69ezZd+B7lhYmKC7t27Y926dWpDEADAixcvsHTpUvj5+akF2PmtWrVqet/X16/HwpKf15Q27dq1Q1paGtLT0/M0Mbexri9l4Fa+fHmYmWXNnx4QEICrV69i+/btGnnmzZun+h4Zi/K6Kszvnb5r+/XrOr+ur+7du8PExATr1q3DL7/8gqCgINl9QXOi/AyXLl2q9rQnIA3J8uuvv8Lf3z/fyqP8YZZzEnpdamqqxh9FMzMzHD9+HBs2bEBAQAC8vb0hhMD27duxa9cutY6pupw/fx7FixdX/axQKFC7dm2kpaXh4sWLAIC0tDTcu3cP0dHRsLW11dtqsXTpUjRt2hQ+Pj6YOnUqatWqBRMTE5w8eRKXLl1C/fr1VWmfPn2qcU7W1taws7ODr68vRo0ahXHjxiEtLQ1dunRBeno61q5dix9//BELFy6Em5ubrPcut/XSxcbGBitWrEBAQAAGDRqEESNGwM7ODhERERg3bhy6deuG7t27y65Tbjx48AAvX75U2+bk5ARzc3PMnDkTERERaNOmDWbPno0aNWrgxo0bmDhxItLT07FkyZJ8qUNiYiI+/fRTBAUFoVatWihevDhOnTqF2bNno3PnzgCkWz+GXI9yJCUlaYxT4+TkBMC419TrTE1NVf/Bm5qaak2j63vs7OxcqNcXIP3R37x5M/r27Ys5c+agVatWSE5OxpIlSxAWFobNmzfrfJDCEDldV8Z4X3Kqg5zrOr+uL1tbW/j7+2P8+PFITk5WjfOV3eut5gBU/RyFEBrXGACUKlUKJiYmWLx4MZo0aQI/Pz9Mnz4dFSpUwIULFzBu3DiULVsWM2bMyOW7RwXOiE/qvRX69u0rAGgslStXFv/++68YOHCg8Pb2FsWKFRMODg6iQYMGIjg4WO8xlY+yv76YmpoKIbIeu399ad68eY71vX//vhgxYoSoUKGCMDc3F7a2tqJhw4Zizpw5IiUlRQghPR6u7fiDBw9WO9bq1atF/fr1hZWVlbCxsRHNmjXT+ki0HHLqlf3cdT3We+jQIeHn5yfs7OyEhYWFqF69upg7d6549epVruqTmyEHtC1RUVGqPAkJCWLkyJHCzc1NmJubCxcXFxEYGChu3bqVqzrpq+fLly/FN998I+rVqyfs7e2FtbW1qFy5spg4caLq8eW8Xo+5qYu296J///6Fck3lNIzA60MO6PoeZ5df11de6pueni7mzJkjqlevLiwsLISdnZ3w8/MTR44cMbhsXeRcV0IU7PuSUx1yc13nx/V17NgxAUB8+OGHatt1/V4GIO7cuSOCg4N17s8+JMnNmzdF3759hYuLizA3Nxdubm5i5MiR4uHDh3l6/6hgKYRgLzQiIiKinLBPExEREZEMDJqIiIiIZGDQRERERCQDgyYiIiIiGRg0EREREcnAoImIiIhIBgZNRERERDIwaCJ6S0VGAgqFtERG5v04U6dmHYeI6F3GoInICJKSgCVLgA8/BDw8AGtrwN4e8PYGevUCNm4EMjIKu5aFp0WLrMAsr0tISGGfBRG97Rg0ERWwn38GKlUCRowAdu8Gbt0CXrwAkpOBq1eBdeuAgACgVi3gyJHCrm3uKQOeFi0KuyZERAWLE/YSFaCxYwHlhPBmZlJw1KkT4O4OpKUBly9LQdOffwIXLwKtWwNr1wLduhVuvbObOlVaClJwMKBjAntMnAhs2ya9Dg8HypTRnq5cuYKpGxGREoMmogKydGlWwFSuHLB9O1Cnjnqa994D+veXAqd+/YDUVKB3b8DTUzPt26xCBd37HByyXnt7S7c3iYgKA2/PERWAW7eAMWOk1zY2QESE/iCoZ09gzRrpdWoq8NlnAKfSJiJ6szBoIioACxcCL19KrydPllpIctKrF9CunfT6n3+AHTs007zef+jqVamvlJeX1LlcoQBu3tR+/MxMqX9VkyaAo6MUzNWuDcyalVVXbXQ9PRcYKG07eFD6+eBBzc7ZBdkq9PAhYGkplTNkSM7pt2/PqtemTVnbX3/KMK/vU3ZbtwKffgqULw9YWUmtZT4+wHffAY8f5/5ciejNwKCJKJ8JAfzyi/S6WDFg8GD5eb/4Iut1cLD+tNu2AXXrSk/lXbsmdS7XJS0N6NABGDQIiIqS/nA/fw6cOwdMmADUrw/Excmv55vA2Rno3Fl6vXFjzgGN8v10dMzK9zpD36fHj4FWrYCPPwZ++w24c0dqOUxKAk6flgLQKlWA48dzfbpE9AZg0ESUzy5cAB49kl43ayYNLSBX69ZSoAXof5Lu9m2p75O1NfDDD8DRo9If4kWLAFtbzfQTJwJ79gBt2wJbtgCnTknrNm2k/RcvAh075m7YgxkzgPPnpRYUQFqfP6++7N0r/3h5MWCAtH7yRDofXRISslruevWSWqi0MeR9Sk2VPr8//wRMTaVbrOvXS5/L4cPS++XkBDx4IA09cetWnk+biAqLIKJ8tXatEFJ7kxDffJP7/I0bZ+W/d099X/PmWfvKlBHi1i3dxzlwICstIMSgQdrT9e+flWbJEs39U6Zk7ddGWafmzXM8tTzp2zer/Bs31PdlZAjh7i7ta9NG9zHmz886xtmz6vvy632aMEHa5+AgxKlT2o9x86YQpUtL6Xr21F1fInozsaWJKJ89fJj12tU19/ldXLJeJybqTvfDD1KfGbnHXLBA+76FC4GSJaXXS5fKO96bwsQECAqSXkdESLfDtFHemqtbV3+H/Ly+T8+eSbdJAeD776XbeNq4uwOTJkmvN2/WPcwCEb2ZGDQR5bOnT7Nea7tVlpPseZKTtaexsJA6GsvVvbt0K09Xed27S68vXCh6fZuCgqTgKTMTCA3V3H/6tHSrUJlWn7y+TwcPSv2WgJzH2Hr/fWmdni7VjYiKDgZNRPmsePGs18+e5T5/9jx2dtrTeHlJT2XJ1aCB/v0NG2a9VgYYRUW5coCfn/Ra21QqylYmS0upP5M+eX2fTp3Kel26tP7pXmrUyEpb1AJUoncdgyaifObsnPU6L38U4+OzXjs5aU9TokTujlmqlP792W8JKjuxFyXKDuH//gscOpS1PTVVGjgUALp0yfl9y+v79OCB7Kqqef48b/mIqHBwRHCifFarVtbrs2dzlzcjQ3q8HZD6z+iaMsTUNHfHfX2MpbdNx45SQBMfL7UsKW+Bbd2aNS5STrfmgLy/T9mfpjtzBjA3l5ePU78QFS0MmojyWY0a0lhAjx5JrR5JSfKHHdi/P6v1oVmz/KtT9tarnPY7OuZfucZibg706QPMmSN1sFYOvaC8NVe+vDQcQE7y+j5lbxEsWZLBENHbirfniPKZQiH9AQekASd//ll+3kWLsl4HBuZfnU6elL8/e58bOd6UVizlLbqUFClwunsX2LdP2ta3r9RZPCd5fZ/q1s16ffSovPoSUdHDoImoAIwalTWA4nffSSN252TDBmDnTul1jRrARx/lX302b9Y9YnhKSta0ItWqSR2Zc0PZIT01Ne/1yw/e3lmtc8HB0pN0mZlSUNevn7xj5PV9at0666m7n37ivIFEbysGTUQFwMNDulUESE/DtWoF/P237vSbNkmtIYA0nMD//pe/LThxcVkTCL9u9OisjsxDh+b+2Mrg4fr1wg8WlK1Nhw9ntdq1aAFUqCAvf17fJwcHaQ5AADh2DPjySylg0yU+Hli1Sl6diOjNwT5NRAVk5Ejpaa4ff5SmPfHxAXr0ADp1kgY5TE8HLl2Snu6KiJDyWFoCa9fqH4AxL3x8gGXLgBs3pMlt3dykgSCXLQPCw6U0devKm/j2dU2aSC07Dx5IgUXv3ll9uMzNpXM1lk8/BT7/XOpHpux/JKcDuJIh79O0adJ4TX/9JX3mkZHAwIHSZ2ljI3VIv3BB6re2ezdQs2ZWkEdERURhD0lO9LZbtkwIR0f1qTq0LVWrCnHokP5j5WbKkuzTg4SHC9G2re6yq1TRnLJFKadpVJ4+FaJiRe3HdXfPuZ450TeNijZDh2alt7cX4vlz/enz630SQojkZCE++STnzxoQomVL+e8BEb0ZeHuOqIANGSK1OC1aBLRrJ7VeWFlJT3dVqgQEBEgTu54/n79PzGVnYQHs2iVN/9G4sXQ7ydpaau2YPl16TF7X8AY5sbWVbkmNGgVUrap7RG1j+eyzrNcBAVkTIMth6PtUvDjw++/S7cEBA4DKlaVtZmbS03YNGgDDh0tlKDupE1HRoRCisHshEBHln59/BgYNkl7/9Zf6KN7aREYCLVtKrw8ckPpAERFpw5YmInqrrFkjrWvUyDlgIiLKDQZNRPTWOHQIOH5cep2XTu1ERPrw6TkiKtJu3ZLGiLpwQXrUHwBcXXP31BwRkRwMmoioSGveXAqcslu0KHcdwImI5ODtOSJ6KxQvDvj6Ajt2AN26FXZtiOhtxKfniIiIiGRgSxMRERGRDAyaiIiIiGRg0EREREQkA4MmIiIiIhkYNBERERHJwKCJiIiISAYGTUREREQyMGgiIiIikoFBExEREZEM/w9RP2SYVmOGz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tr-TR"/>
          </a:p>
        </p:txBody>
      </p:sp>
      <p:pic>
        <p:nvPicPr>
          <p:cNvPr id="8" name="Resim 7"/>
          <p:cNvPicPr>
            <a:picLocks noChangeAspect="1"/>
          </p:cNvPicPr>
          <p:nvPr/>
        </p:nvPicPr>
        <p:blipFill>
          <a:blip r:embed="rId2"/>
          <a:stretch>
            <a:fillRect/>
          </a:stretch>
        </p:blipFill>
        <p:spPr>
          <a:xfrm>
            <a:off x="906377" y="1749820"/>
            <a:ext cx="4748465" cy="4305060"/>
          </a:xfrm>
          <a:prstGeom prst="rect">
            <a:avLst/>
          </a:prstGeom>
        </p:spPr>
      </p:pic>
      <p:pic>
        <p:nvPicPr>
          <p:cNvPr id="9" name="Resim 8"/>
          <p:cNvPicPr>
            <a:picLocks noChangeAspect="1"/>
          </p:cNvPicPr>
          <p:nvPr/>
        </p:nvPicPr>
        <p:blipFill>
          <a:blip r:embed="rId3"/>
          <a:stretch>
            <a:fillRect/>
          </a:stretch>
        </p:blipFill>
        <p:spPr>
          <a:xfrm>
            <a:off x="5982366" y="1749819"/>
            <a:ext cx="5569983" cy="4275753"/>
          </a:xfrm>
          <a:prstGeom prst="rect">
            <a:avLst/>
          </a:prstGeom>
        </p:spPr>
      </p:pic>
    </p:spTree>
    <p:extLst>
      <p:ext uri="{BB962C8B-B14F-4D97-AF65-F5344CB8AC3E}">
        <p14:creationId xmlns:p14="http://schemas.microsoft.com/office/powerpoint/2010/main" val="99509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0783" y="1394837"/>
            <a:ext cx="11385052" cy="4012511"/>
          </a:xfrm>
          <a:prstGeom prst="rect">
            <a:avLst/>
          </a:prstGeom>
        </p:spPr>
        <p:txBody>
          <a:bodyPr lIns="91440" tIns="45720" rIns="91440" bIns="45720" anchor="t"/>
          <a:lstStyle/>
          <a:p>
            <a:pPr marL="0" indent="0">
              <a:lnSpc>
                <a:spcPct val="100000"/>
              </a:lnSpc>
              <a:spcBef>
                <a:spcPts val="1400"/>
              </a:spcBef>
              <a:buNone/>
            </a:pPr>
            <a:r>
              <a:rPr lang="tr-TR" sz="2200" dirty="0" smtClean="0">
                <a:solidFill>
                  <a:schemeClr val="accent3">
                    <a:lumMod val="25000"/>
                  </a:schemeClr>
                </a:solidFill>
                <a:latin typeface="Abadi"/>
              </a:rPr>
              <a:t>A </a:t>
            </a:r>
            <a:r>
              <a:rPr lang="en-US" sz="2200" dirty="0" smtClean="0">
                <a:solidFill>
                  <a:schemeClr val="accent3">
                    <a:lumMod val="25000"/>
                  </a:schemeClr>
                </a:solidFill>
                <a:latin typeface="Abadi"/>
              </a:rPr>
              <a:t>series </a:t>
            </a:r>
            <a:r>
              <a:rPr lang="en-US" sz="2200" dirty="0">
                <a:solidFill>
                  <a:schemeClr val="accent3">
                    <a:lumMod val="25000"/>
                  </a:schemeClr>
                </a:solidFill>
                <a:latin typeface="Abadi"/>
              </a:rPr>
              <a:t>of SQL </a:t>
            </a:r>
            <a:r>
              <a:rPr lang="en-US" sz="2200" dirty="0" smtClean="0">
                <a:solidFill>
                  <a:schemeClr val="accent3">
                    <a:lumMod val="25000"/>
                  </a:schemeClr>
                </a:solidFill>
                <a:latin typeface="Abadi"/>
              </a:rPr>
              <a:t>queries</a:t>
            </a:r>
            <a:r>
              <a:rPr lang="tr-TR" sz="2200" dirty="0" smtClean="0">
                <a:solidFill>
                  <a:schemeClr val="accent3">
                    <a:lumMod val="25000"/>
                  </a:schemeClr>
                </a:solidFill>
                <a:latin typeface="Abadi"/>
              </a:rPr>
              <a:t> </a:t>
            </a:r>
            <a:r>
              <a:rPr lang="tr-TR" sz="2200" dirty="0" err="1" smtClean="0">
                <a:solidFill>
                  <a:schemeClr val="accent3">
                    <a:lumMod val="25000"/>
                  </a:schemeClr>
                </a:solidFill>
                <a:latin typeface="Abadi"/>
              </a:rPr>
              <a:t>were</a:t>
            </a:r>
            <a:r>
              <a:rPr lang="tr-TR" sz="2200" dirty="0" smtClean="0">
                <a:solidFill>
                  <a:schemeClr val="accent3">
                    <a:lumMod val="25000"/>
                  </a:schemeClr>
                </a:solidFill>
                <a:latin typeface="Abadi"/>
              </a:rPr>
              <a:t> </a:t>
            </a:r>
            <a:r>
              <a:rPr lang="tr-TR" sz="2200" dirty="0" err="1" smtClean="0">
                <a:solidFill>
                  <a:schemeClr val="accent3">
                    <a:lumMod val="25000"/>
                  </a:schemeClr>
                </a:solidFill>
                <a:latin typeface="Abadi"/>
              </a:rPr>
              <a:t>performed</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to understand and analyze the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dataset</a:t>
            </a:r>
            <a:r>
              <a:rPr lang="en-US" sz="2200" dirty="0" smtClean="0">
                <a:solidFill>
                  <a:schemeClr val="accent3">
                    <a:lumMod val="25000"/>
                  </a:schemeClr>
                </a:solidFill>
                <a:latin typeface="Abadi"/>
              </a:rPr>
              <a:t>.</a:t>
            </a:r>
            <a:endParaRPr lang="tr-TR" sz="2200" dirty="0" smtClean="0">
              <a:solidFill>
                <a:schemeClr val="accent3">
                  <a:lumMod val="25000"/>
                </a:schemeClr>
              </a:solidFill>
              <a:latin typeface="Abadi"/>
            </a:endParaRPr>
          </a:p>
          <a:p>
            <a:r>
              <a:rPr lang="en-US" sz="1400" b="1" dirty="0">
                <a:solidFill>
                  <a:srgbClr val="374151"/>
                </a:solidFill>
                <a:latin typeface="Söhne"/>
              </a:rPr>
              <a:t>Unique Launch Sites</a:t>
            </a:r>
            <a:r>
              <a:rPr lang="en-US" sz="1400" dirty="0">
                <a:solidFill>
                  <a:srgbClr val="374151"/>
                </a:solidFill>
                <a:latin typeface="Söhne"/>
              </a:rPr>
              <a:t>:</a:t>
            </a:r>
          </a:p>
          <a:p>
            <a:pPr marL="742950" lvl="1" indent="-285750"/>
            <a:r>
              <a:rPr lang="en-US" sz="1400" dirty="0">
                <a:solidFill>
                  <a:srgbClr val="374151"/>
                </a:solidFill>
                <a:latin typeface="Söhne"/>
              </a:rPr>
              <a:t>Queried to list all distinct </a:t>
            </a:r>
            <a:r>
              <a:rPr lang="en-US" sz="1400" dirty="0" err="1">
                <a:solidFill>
                  <a:srgbClr val="374151"/>
                </a:solidFill>
                <a:latin typeface="Söhne"/>
              </a:rPr>
              <a:t>SpaceX</a:t>
            </a:r>
            <a:r>
              <a:rPr lang="en-US" sz="1400" dirty="0">
                <a:solidFill>
                  <a:srgbClr val="374151"/>
                </a:solidFill>
                <a:latin typeface="Söhne"/>
              </a:rPr>
              <a:t> launch sites.</a:t>
            </a:r>
          </a:p>
          <a:p>
            <a:r>
              <a:rPr lang="en-US" sz="1400" b="1" dirty="0">
                <a:solidFill>
                  <a:srgbClr val="374151"/>
                </a:solidFill>
                <a:latin typeface="Söhne"/>
              </a:rPr>
              <a:t>Launch Sites with 'CCA'</a:t>
            </a:r>
            <a:r>
              <a:rPr lang="en-US" sz="1400" dirty="0">
                <a:solidFill>
                  <a:srgbClr val="374151"/>
                </a:solidFill>
                <a:latin typeface="Söhne"/>
              </a:rPr>
              <a:t>:</a:t>
            </a:r>
          </a:p>
          <a:p>
            <a:pPr marL="742950" lvl="1" indent="-285750"/>
            <a:r>
              <a:rPr lang="en-US" sz="1400" dirty="0">
                <a:solidFill>
                  <a:srgbClr val="374151"/>
                </a:solidFill>
                <a:latin typeface="Söhne"/>
              </a:rPr>
              <a:t>Retrieved 5 records where launch sites start with 'CCA'.</a:t>
            </a:r>
          </a:p>
          <a:p>
            <a:r>
              <a:rPr lang="en-US" sz="1400" b="1" dirty="0">
                <a:solidFill>
                  <a:srgbClr val="374151"/>
                </a:solidFill>
                <a:latin typeface="Söhne"/>
              </a:rPr>
              <a:t>Total Payload for NASA (CRS)</a:t>
            </a:r>
            <a:r>
              <a:rPr lang="en-US" sz="1400" dirty="0">
                <a:solidFill>
                  <a:srgbClr val="374151"/>
                </a:solidFill>
                <a:latin typeface="Söhne"/>
              </a:rPr>
              <a:t>:</a:t>
            </a:r>
          </a:p>
          <a:p>
            <a:pPr marL="742950" lvl="1" indent="-285750"/>
            <a:r>
              <a:rPr lang="en-US" sz="1400" dirty="0">
                <a:solidFill>
                  <a:srgbClr val="374151"/>
                </a:solidFill>
                <a:latin typeface="Söhne"/>
              </a:rPr>
              <a:t>Calculated the sum of payload mass for missions with NASA (CRS) as the customer.</a:t>
            </a:r>
          </a:p>
          <a:p>
            <a:r>
              <a:rPr lang="en-US" sz="1400" b="1" dirty="0">
                <a:solidFill>
                  <a:srgbClr val="374151"/>
                </a:solidFill>
                <a:latin typeface="Söhne"/>
              </a:rPr>
              <a:t>Average Payload Mass for F9 v1.1 Booster</a:t>
            </a:r>
            <a:r>
              <a:rPr lang="en-US" sz="1400" dirty="0">
                <a:solidFill>
                  <a:srgbClr val="374151"/>
                </a:solidFill>
                <a:latin typeface="Söhne"/>
              </a:rPr>
              <a:t>:</a:t>
            </a:r>
          </a:p>
          <a:p>
            <a:pPr marL="742950" lvl="1" indent="-285750"/>
            <a:r>
              <a:rPr lang="en-US" sz="1400" dirty="0">
                <a:solidFill>
                  <a:srgbClr val="374151"/>
                </a:solidFill>
                <a:latin typeface="Söhne"/>
              </a:rPr>
              <a:t>Computed the average payload mass carried by the Falcon 9 version 1.1 booster.</a:t>
            </a:r>
          </a:p>
          <a:p>
            <a:r>
              <a:rPr lang="en-US" sz="1400" b="1" dirty="0">
                <a:solidFill>
                  <a:srgbClr val="374151"/>
                </a:solidFill>
                <a:latin typeface="Söhne"/>
              </a:rPr>
              <a:t>First Successful Ground Pad Landing Date</a:t>
            </a:r>
            <a:r>
              <a:rPr lang="en-US" sz="1400" dirty="0">
                <a:solidFill>
                  <a:srgbClr val="374151"/>
                </a:solidFill>
                <a:latin typeface="Söhne"/>
              </a:rPr>
              <a:t>:</a:t>
            </a:r>
          </a:p>
          <a:p>
            <a:pPr marL="742950" lvl="1" indent="-285750"/>
            <a:r>
              <a:rPr lang="en-US" sz="1400" dirty="0">
                <a:solidFill>
                  <a:srgbClr val="374151"/>
                </a:solidFill>
                <a:latin typeface="Söhne"/>
              </a:rPr>
              <a:t>Identified the date of the first successful Falcon 9 landing on a ground pad.</a:t>
            </a:r>
          </a:p>
          <a:p>
            <a:r>
              <a:rPr lang="en-US" sz="1400" b="1" dirty="0">
                <a:solidFill>
                  <a:srgbClr val="374151"/>
                </a:solidFill>
                <a:latin typeface="Söhne"/>
              </a:rPr>
              <a:t>Successful Drone Ship Landings with Specific Payload</a:t>
            </a:r>
            <a:r>
              <a:rPr lang="en-US" sz="1400" dirty="0">
                <a:solidFill>
                  <a:srgbClr val="374151"/>
                </a:solidFill>
                <a:latin typeface="Söhne"/>
              </a:rPr>
              <a:t>:</a:t>
            </a:r>
          </a:p>
          <a:p>
            <a:pPr marL="742950" lvl="1" indent="-285750"/>
            <a:r>
              <a:rPr lang="en-US" sz="1400" dirty="0">
                <a:solidFill>
                  <a:srgbClr val="374151"/>
                </a:solidFill>
                <a:latin typeface="Söhne"/>
              </a:rPr>
              <a:t>Listed booster versions that had successful drone ship landings with payloads between 4000 and 6000 kg.</a:t>
            </a:r>
          </a:p>
          <a:p>
            <a:pPr marL="0" indent="0">
              <a:lnSpc>
                <a:spcPct val="100000"/>
              </a:lnSpc>
              <a:spcBef>
                <a:spcPts val="1400"/>
              </a:spcBef>
              <a:buNone/>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a:t>
            </a:r>
            <a:r>
              <a:rPr lang="tr-TR" dirty="0" smtClean="0">
                <a:solidFill>
                  <a:srgbClr val="0B49CB"/>
                </a:solidFill>
                <a:latin typeface="Abadi"/>
              </a:rPr>
              <a:t>(1)</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34998" y="5407349"/>
            <a:ext cx="9976855"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EDA with SQL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 https://github.com/muhsinider/testrepo/blob/297f3240a3826c784a79cb5e1c88175244eaadda/jupyter-labs-eda-sql-coursera_sqllite.ipynb</a:t>
            </a:r>
            <a:endParaRPr lang="en-US" dirty="0" smtClean="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0909" y="1466141"/>
            <a:ext cx="8770944" cy="3575196"/>
          </a:xfrm>
          <a:prstGeom prst="rect">
            <a:avLst/>
          </a:prstGeom>
        </p:spPr>
        <p:txBody>
          <a:bodyPr lIns="91440" tIns="45720" rIns="91440" bIns="45720" anchor="t"/>
          <a:lstStyle/>
          <a:p>
            <a:pPr marL="0" indent="0">
              <a:lnSpc>
                <a:spcPct val="100000"/>
              </a:lnSpc>
              <a:spcBef>
                <a:spcPts val="1400"/>
              </a:spcBef>
              <a:buNone/>
            </a:pPr>
            <a:r>
              <a:rPr lang="en-US" sz="2200" dirty="0" smtClean="0">
                <a:solidFill>
                  <a:schemeClr val="accent3">
                    <a:lumMod val="25000"/>
                  </a:schemeClr>
                </a:solidFill>
                <a:latin typeface="Abadi"/>
              </a:rPr>
              <a:t>SQL queries</a:t>
            </a:r>
            <a:r>
              <a:rPr lang="tr-TR" sz="2200" dirty="0" smtClean="0">
                <a:solidFill>
                  <a:schemeClr val="accent3">
                    <a:lumMod val="25000"/>
                  </a:schemeClr>
                </a:solidFill>
                <a:latin typeface="Abadi"/>
              </a:rPr>
              <a:t> </a:t>
            </a:r>
            <a:r>
              <a:rPr lang="tr-TR" sz="2200" dirty="0" err="1" smtClean="0">
                <a:solidFill>
                  <a:schemeClr val="accent3">
                    <a:lumMod val="25000"/>
                  </a:schemeClr>
                </a:solidFill>
                <a:latin typeface="Abadi"/>
              </a:rPr>
              <a:t>continued</a:t>
            </a:r>
            <a:r>
              <a:rPr lang="en-US" sz="2200" dirty="0" smtClean="0">
                <a:solidFill>
                  <a:schemeClr val="accent3">
                    <a:lumMod val="25000"/>
                  </a:schemeClr>
                </a:solidFill>
                <a:latin typeface="Abadi"/>
              </a:rPr>
              <a:t>.</a:t>
            </a:r>
            <a:endParaRPr lang="tr-TR" sz="2200" dirty="0" smtClean="0">
              <a:solidFill>
                <a:schemeClr val="accent3">
                  <a:lumMod val="25000"/>
                </a:schemeClr>
              </a:solidFill>
              <a:latin typeface="Abadi"/>
            </a:endParaRPr>
          </a:p>
          <a:p>
            <a:r>
              <a:rPr lang="en-US" sz="1600" b="1" dirty="0"/>
              <a:t>Mission Outcomes (Success/Failure)</a:t>
            </a:r>
            <a:r>
              <a:rPr lang="en-US" sz="1600" dirty="0"/>
              <a:t>:</a:t>
            </a:r>
          </a:p>
          <a:p>
            <a:pPr lvl="1"/>
            <a:r>
              <a:rPr lang="en-US" sz="1600" dirty="0"/>
              <a:t>Counted the total number of successful and failed mission outcomes.</a:t>
            </a:r>
          </a:p>
          <a:p>
            <a:r>
              <a:rPr lang="en-US" sz="1600" b="1" dirty="0"/>
              <a:t>Booster Versions with Max Payload</a:t>
            </a:r>
            <a:r>
              <a:rPr lang="en-US" sz="1600" dirty="0"/>
              <a:t>:</a:t>
            </a:r>
          </a:p>
          <a:p>
            <a:pPr lvl="1"/>
            <a:r>
              <a:rPr lang="en-US" sz="1600" dirty="0"/>
              <a:t>Selected the booster versions that have carried the maximum payload mass.</a:t>
            </a:r>
          </a:p>
          <a:p>
            <a:r>
              <a:rPr lang="en-US" sz="1600" b="1" dirty="0"/>
              <a:t>2015 Drone Ship Failures by Month</a:t>
            </a:r>
            <a:r>
              <a:rPr lang="en-US" sz="1600" dirty="0"/>
              <a:t>:</a:t>
            </a:r>
          </a:p>
          <a:p>
            <a:pPr lvl="1"/>
            <a:r>
              <a:rPr lang="en-US" sz="1600" dirty="0"/>
              <a:t>Extracted the month and details of failed drone ship landings in the year 2015.</a:t>
            </a:r>
          </a:p>
          <a:p>
            <a:r>
              <a:rPr lang="en-US" sz="1600" b="1" dirty="0"/>
              <a:t>Ranking of Landing Outcomes by Count</a:t>
            </a:r>
            <a:r>
              <a:rPr lang="en-US" sz="1600" dirty="0"/>
              <a:t>:</a:t>
            </a:r>
          </a:p>
          <a:p>
            <a:pPr lvl="1"/>
            <a:r>
              <a:rPr lang="en-US" sz="1600" dirty="0"/>
              <a:t>Ranked the different types of landing outcomes by their occurrence count between 2010-06-04 and 2017-03-20.</a:t>
            </a:r>
          </a:p>
          <a:p>
            <a:pPr marL="0" indent="0">
              <a:lnSpc>
                <a:spcPct val="100000"/>
              </a:lnSpc>
              <a:spcBef>
                <a:spcPts val="1400"/>
              </a:spcBef>
              <a:buNone/>
            </a:pPr>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a:t>
            </a:r>
            <a:r>
              <a:rPr lang="en-US" dirty="0" smtClean="0">
                <a:solidFill>
                  <a:srgbClr val="0B49CB"/>
                </a:solidFill>
                <a:latin typeface="Abadi"/>
              </a:rPr>
              <a:t>SQL</a:t>
            </a:r>
            <a:r>
              <a:rPr lang="tr-TR" dirty="0" smtClean="0">
                <a:solidFill>
                  <a:srgbClr val="0B49CB"/>
                </a:solidFill>
                <a:latin typeface="Abadi"/>
              </a:rPr>
              <a:t>(2)</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634998" y="5407349"/>
            <a:ext cx="9976855"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EDA with SQL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 https://github.com/muhsinider/testrepo/blob/297f3240a3826c784a79cb5e1c88175244eaadda/jupyter-labs-eda-sql-coursera_sqllite.ipynb</a:t>
            </a:r>
            <a:endParaRPr lang="en-US" dirty="0" smtClean="0"/>
          </a:p>
          <a:p>
            <a:endParaRPr lang="en-US" dirty="0"/>
          </a:p>
        </p:txBody>
      </p:sp>
    </p:spTree>
    <p:extLst>
      <p:ext uri="{BB962C8B-B14F-4D97-AF65-F5344CB8AC3E}">
        <p14:creationId xmlns:p14="http://schemas.microsoft.com/office/powerpoint/2010/main" val="270526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8770" y="1472074"/>
            <a:ext cx="6620096" cy="4003018"/>
          </a:xfrm>
          <a:prstGeom prst="rect">
            <a:avLst/>
          </a:prstGeom>
        </p:spPr>
        <p:txBody>
          <a:bodyPr>
            <a:normAutofit fontScale="85000" lnSpcReduction="10000"/>
          </a:bodyPr>
          <a:lstStyle/>
          <a:p>
            <a:pPr marL="0" indent="0">
              <a:buNone/>
            </a:pPr>
            <a:r>
              <a:rPr lang="tr-TR" sz="1800" dirty="0" smtClean="0">
                <a:solidFill>
                  <a:schemeClr val="accent3">
                    <a:lumMod val="25000"/>
                  </a:schemeClr>
                </a:solidFill>
                <a:latin typeface="Abadi" panose="020B0604020104020204" pitchFamily="34" charset="0"/>
              </a:rPr>
              <a:t>M</a:t>
            </a:r>
            <a:r>
              <a:rPr lang="en-US" sz="1800" dirty="0" err="1" smtClean="0">
                <a:solidFill>
                  <a:schemeClr val="accent3">
                    <a:lumMod val="25000"/>
                  </a:schemeClr>
                </a:solidFill>
                <a:latin typeface="Abadi" panose="020B0604020104020204" pitchFamily="34" charset="0"/>
              </a:rPr>
              <a:t>ap</a:t>
            </a:r>
            <a:r>
              <a:rPr lang="en-US" sz="1800" dirty="0" smtClean="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objects such as markers, circles, lines, etc. </a:t>
            </a:r>
            <a:r>
              <a:rPr lang="tr-TR" sz="1800" dirty="0" err="1">
                <a:solidFill>
                  <a:schemeClr val="accent3">
                    <a:lumMod val="25000"/>
                  </a:schemeClr>
                </a:solidFill>
                <a:latin typeface="Abadi" panose="020B0604020104020204" pitchFamily="34" charset="0"/>
              </a:rPr>
              <a:t>w</a:t>
            </a:r>
            <a:r>
              <a:rPr lang="tr-TR" sz="1800" dirty="0" err="1" smtClean="0">
                <a:solidFill>
                  <a:schemeClr val="accent3">
                    <a:lumMod val="25000"/>
                  </a:schemeClr>
                </a:solidFill>
                <a:latin typeface="Abadi" panose="020B0604020104020204" pitchFamily="34" charset="0"/>
              </a:rPr>
              <a:t>ere</a:t>
            </a:r>
            <a:r>
              <a:rPr lang="tr-TR" sz="1800" dirty="0" smtClean="0">
                <a:solidFill>
                  <a:schemeClr val="accent3">
                    <a:lumMod val="25000"/>
                  </a:schemeClr>
                </a:solidFill>
                <a:latin typeface="Abadi" panose="020B0604020104020204" pitchFamily="34" charset="0"/>
              </a:rPr>
              <a:t> </a:t>
            </a:r>
            <a:r>
              <a:rPr lang="en-US" sz="1800" dirty="0" smtClean="0">
                <a:solidFill>
                  <a:schemeClr val="accent3">
                    <a:lumMod val="25000"/>
                  </a:schemeClr>
                </a:solidFill>
                <a:latin typeface="Abadi" panose="020B0604020104020204" pitchFamily="34" charset="0"/>
              </a:rPr>
              <a:t>added </a:t>
            </a:r>
            <a:r>
              <a:rPr lang="en-US" sz="1800" dirty="0">
                <a:solidFill>
                  <a:schemeClr val="accent3">
                    <a:lumMod val="25000"/>
                  </a:schemeClr>
                </a:solidFill>
                <a:latin typeface="Abadi" panose="020B0604020104020204" pitchFamily="34" charset="0"/>
              </a:rPr>
              <a:t>to a folium </a:t>
            </a:r>
            <a:r>
              <a:rPr lang="en-US" sz="1800" dirty="0" smtClean="0">
                <a:solidFill>
                  <a:schemeClr val="accent3">
                    <a:lumMod val="25000"/>
                  </a:schemeClr>
                </a:solidFill>
                <a:latin typeface="Abadi" panose="020B0604020104020204" pitchFamily="34" charset="0"/>
              </a:rPr>
              <a:t>map</a:t>
            </a:r>
            <a:r>
              <a:rPr lang="tr-TR" sz="1800" dirty="0" smtClean="0">
                <a:solidFill>
                  <a:schemeClr val="accent3">
                    <a:lumMod val="25000"/>
                  </a:schemeClr>
                </a:solidFill>
                <a:latin typeface="Abadi" panose="020B0604020104020204" pitchFamily="34" charset="0"/>
              </a:rPr>
              <a:t> t</a:t>
            </a:r>
            <a:r>
              <a:rPr lang="en-US" sz="1800" dirty="0" smtClean="0">
                <a:solidFill>
                  <a:schemeClr val="accent3">
                    <a:lumMod val="25000"/>
                  </a:schemeClr>
                </a:solidFill>
                <a:latin typeface="Abadi" panose="020B0604020104020204" pitchFamily="34" charset="0"/>
              </a:rPr>
              <a:t>o </a:t>
            </a:r>
            <a:r>
              <a:rPr lang="en-US" sz="1800" dirty="0">
                <a:solidFill>
                  <a:schemeClr val="accent3">
                    <a:lumMod val="25000"/>
                  </a:schemeClr>
                </a:solidFill>
                <a:latin typeface="Abadi" panose="020B0604020104020204" pitchFamily="34" charset="0"/>
              </a:rPr>
              <a:t>provide interactive analytical </a:t>
            </a:r>
            <a:r>
              <a:rPr lang="en-US" sz="1800" dirty="0" smtClean="0">
                <a:solidFill>
                  <a:schemeClr val="accent3">
                    <a:lumMod val="25000"/>
                  </a:schemeClr>
                </a:solidFill>
                <a:latin typeface="Abadi" panose="020B0604020104020204" pitchFamily="34" charset="0"/>
              </a:rPr>
              <a:t>capabilities</a:t>
            </a:r>
            <a:r>
              <a:rPr lang="tr-TR" sz="1800" dirty="0" smtClean="0">
                <a:solidFill>
                  <a:schemeClr val="accent3">
                    <a:lumMod val="25000"/>
                  </a:schemeClr>
                </a:solidFill>
                <a:latin typeface="Abadi" panose="020B0604020104020204" pitchFamily="34" charset="0"/>
              </a:rPr>
              <a:t> and </a:t>
            </a:r>
            <a:r>
              <a:rPr lang="en-US" sz="1800" dirty="0" smtClean="0">
                <a:solidFill>
                  <a:schemeClr val="accent3">
                    <a:lumMod val="25000"/>
                  </a:schemeClr>
                </a:solidFill>
                <a:latin typeface="Abadi" panose="020B0604020104020204" pitchFamily="34" charset="0"/>
              </a:rPr>
              <a:t>derive </a:t>
            </a:r>
            <a:r>
              <a:rPr lang="en-US" sz="1800" dirty="0">
                <a:solidFill>
                  <a:schemeClr val="accent3">
                    <a:lumMod val="25000"/>
                  </a:schemeClr>
                </a:solidFill>
                <a:latin typeface="Abadi" panose="020B0604020104020204" pitchFamily="34" charset="0"/>
              </a:rPr>
              <a:t>insights about the correlation between launch site locations and success rates</a:t>
            </a:r>
            <a:r>
              <a:rPr lang="en-US" sz="1800" dirty="0" smtClean="0">
                <a:solidFill>
                  <a:schemeClr val="accent3">
                    <a:lumMod val="25000"/>
                  </a:schemeClr>
                </a:solidFill>
                <a:latin typeface="Abadi" panose="020B0604020104020204" pitchFamily="34" charset="0"/>
              </a:rPr>
              <a:t>.</a:t>
            </a:r>
            <a:r>
              <a:rPr lang="en-US" sz="1800" dirty="0"/>
              <a:t> </a:t>
            </a:r>
            <a:endParaRPr lang="tr-TR" sz="1800" dirty="0" smtClean="0"/>
          </a:p>
          <a:p>
            <a:r>
              <a:rPr lang="en-US" sz="1800" dirty="0" smtClean="0"/>
              <a:t>Markers </a:t>
            </a:r>
            <a:r>
              <a:rPr lang="en-US" sz="1800" dirty="0"/>
              <a:t>pinpointed launch sites for easy location identification.</a:t>
            </a:r>
          </a:p>
          <a:p>
            <a:r>
              <a:rPr lang="en-US" sz="1800" dirty="0"/>
              <a:t>Circle markers emphasized launch site surroundings to explore geographical influences on launch success.</a:t>
            </a:r>
          </a:p>
          <a:p>
            <a:r>
              <a:rPr lang="en-US" sz="1800" dirty="0"/>
              <a:t>Marker clusters organized multiple markers at single coordinates, clarifying maps of sites with numerous launches.</a:t>
            </a:r>
          </a:p>
          <a:p>
            <a:r>
              <a:rPr lang="en-US" sz="1800" dirty="0"/>
              <a:t>Color coding differentiated successful from failed launches for quick visual assessment.</a:t>
            </a:r>
          </a:p>
          <a:p>
            <a:r>
              <a:rPr lang="en-US" sz="1800" dirty="0"/>
              <a:t>The Mouse Position Plugin enabled precise distance measurements from launch sites to key areas like coastlines and railways.</a:t>
            </a:r>
          </a:p>
          <a:p>
            <a:r>
              <a:rPr lang="en-US" sz="1800" dirty="0"/>
              <a:t>Polylines visualized distances to highlight strategic launch site positioning relative to infrastructure.</a:t>
            </a:r>
          </a:p>
          <a:p>
            <a:r>
              <a:rPr lang="en-US" sz="1800" dirty="0"/>
              <a:t>Distance calculations determined exact proximities, informing launch site selection based on surrounding features.</a:t>
            </a:r>
            <a:endParaRPr lang="tr-TR" sz="1800" dirty="0"/>
          </a:p>
          <a:p>
            <a:pPr marL="0" indent="0">
              <a:lnSpc>
                <a:spcPct val="100000"/>
              </a:lnSpc>
              <a:spcBef>
                <a:spcPts val="1400"/>
              </a:spcBef>
              <a:buNone/>
            </a:pPr>
            <a:endParaRPr lang="tr-TR" sz="1800" dirty="0" smtClean="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93430" y="5716461"/>
            <a:ext cx="10480431"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interactive map with Folium </a:t>
            </a:r>
            <a:r>
              <a:rPr lang="en-US" sz="2200" dirty="0">
                <a:solidFill>
                  <a:schemeClr val="accent3">
                    <a:lumMod val="25000"/>
                  </a:schemeClr>
                </a:solidFill>
                <a:latin typeface="Abadi" panose="020B0604020104020204" pitchFamily="34" charset="0"/>
              </a:rPr>
              <a:t>map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 https://github.com/muhsinider/testrepo/blob/297f3240a3826c784a79cb5e1c88175244eaadda/lab_jupyter_launch_site_location.jupyterlite.ipynb </a:t>
            </a:r>
            <a:endParaRPr lang="en-US" dirty="0"/>
          </a:p>
        </p:txBody>
      </p:sp>
      <p:pic>
        <p:nvPicPr>
          <p:cNvPr id="7" name="Resim 6"/>
          <p:cNvPicPr>
            <a:picLocks noChangeAspect="1"/>
          </p:cNvPicPr>
          <p:nvPr/>
        </p:nvPicPr>
        <p:blipFill>
          <a:blip r:embed="rId3"/>
          <a:stretch>
            <a:fillRect/>
          </a:stretch>
        </p:blipFill>
        <p:spPr>
          <a:xfrm>
            <a:off x="7425389" y="1819141"/>
            <a:ext cx="4567319" cy="2856767"/>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79468" y="1551497"/>
            <a:ext cx="11078504" cy="3827065"/>
          </a:xfrm>
          <a:prstGeom prst="rect">
            <a:avLst/>
          </a:prstGeom>
        </p:spPr>
        <p:txBody>
          <a:bodyPr vert="horz" lIns="91440" tIns="45720" rIns="91440" bIns="45720" rtlCol="0" anchor="t">
            <a:normAutofit/>
          </a:bodyPr>
          <a:lstStyle/>
          <a:p>
            <a:pPr marL="0" indent="0" algn="just">
              <a:lnSpc>
                <a:spcPct val="100000"/>
              </a:lnSpc>
              <a:spcBef>
                <a:spcPts val="1400"/>
              </a:spcBef>
              <a:buNone/>
            </a:pPr>
            <a:r>
              <a:rPr lang="tr-TR" sz="2200" b="1" dirty="0" smtClean="0">
                <a:solidFill>
                  <a:schemeClr val="accent3">
                    <a:lumMod val="25000"/>
                  </a:schemeClr>
                </a:solidFill>
              </a:rPr>
              <a:t>A</a:t>
            </a:r>
            <a:r>
              <a:rPr lang="en-US" sz="2200" b="1" dirty="0" smtClean="0">
                <a:solidFill>
                  <a:schemeClr val="accent3">
                    <a:lumMod val="25000"/>
                  </a:schemeClr>
                </a:solidFill>
              </a:rPr>
              <a:t>n </a:t>
            </a:r>
            <a:r>
              <a:rPr lang="en-US" sz="2200" b="1" dirty="0">
                <a:solidFill>
                  <a:schemeClr val="accent3">
                    <a:lumMod val="25000"/>
                  </a:schemeClr>
                </a:solidFill>
              </a:rPr>
              <a:t>interactive dashboard using </a:t>
            </a:r>
            <a:r>
              <a:rPr lang="en-US" sz="2200" b="1" dirty="0" err="1">
                <a:solidFill>
                  <a:schemeClr val="accent3">
                    <a:lumMod val="25000"/>
                  </a:schemeClr>
                </a:solidFill>
              </a:rPr>
              <a:t>Plotly</a:t>
            </a:r>
            <a:r>
              <a:rPr lang="en-US" sz="2200" b="1" dirty="0">
                <a:solidFill>
                  <a:schemeClr val="accent3">
                    <a:lumMod val="25000"/>
                  </a:schemeClr>
                </a:solidFill>
              </a:rPr>
              <a:t> </a:t>
            </a:r>
            <a:r>
              <a:rPr lang="en-US" sz="2200" b="1" dirty="0" smtClean="0">
                <a:solidFill>
                  <a:schemeClr val="accent3">
                    <a:lumMod val="25000"/>
                  </a:schemeClr>
                </a:solidFill>
              </a:rPr>
              <a:t>Dash</a:t>
            </a:r>
            <a:r>
              <a:rPr lang="tr-TR" sz="2200" b="1" dirty="0" smtClean="0">
                <a:solidFill>
                  <a:schemeClr val="accent3">
                    <a:lumMod val="25000"/>
                  </a:schemeClr>
                </a:solidFill>
              </a:rPr>
              <a:t> </a:t>
            </a:r>
            <a:r>
              <a:rPr lang="tr-TR" sz="2200" b="1" dirty="0" err="1" smtClean="0">
                <a:solidFill>
                  <a:schemeClr val="accent3">
                    <a:lumMod val="25000"/>
                  </a:schemeClr>
                </a:solidFill>
              </a:rPr>
              <a:t>was</a:t>
            </a:r>
            <a:r>
              <a:rPr lang="tr-TR" sz="2200" b="1" dirty="0" smtClean="0">
                <a:solidFill>
                  <a:schemeClr val="accent3">
                    <a:lumMod val="25000"/>
                  </a:schemeClr>
                </a:solidFill>
              </a:rPr>
              <a:t> </a:t>
            </a:r>
            <a:r>
              <a:rPr lang="tr-TR" sz="2200" b="1" dirty="0" err="1" smtClean="0">
                <a:solidFill>
                  <a:schemeClr val="accent3">
                    <a:lumMod val="25000"/>
                  </a:schemeClr>
                </a:solidFill>
              </a:rPr>
              <a:t>built</a:t>
            </a:r>
            <a:r>
              <a:rPr lang="tr-TR" sz="2200" b="1" dirty="0" smtClean="0">
                <a:solidFill>
                  <a:schemeClr val="accent3">
                    <a:lumMod val="25000"/>
                  </a:schemeClr>
                </a:solidFill>
              </a:rPr>
              <a:t> </a:t>
            </a:r>
            <a:r>
              <a:rPr lang="tr-TR" sz="2200" b="1" dirty="0" err="1" smtClean="0">
                <a:solidFill>
                  <a:schemeClr val="accent3">
                    <a:lumMod val="25000"/>
                  </a:schemeClr>
                </a:solidFill>
              </a:rPr>
              <a:t>to</a:t>
            </a:r>
            <a:r>
              <a:rPr lang="tr-TR" sz="2200" b="1" dirty="0" smtClean="0">
                <a:solidFill>
                  <a:schemeClr val="accent3">
                    <a:lumMod val="25000"/>
                  </a:schemeClr>
                </a:solidFill>
              </a:rPr>
              <a:t> </a:t>
            </a:r>
            <a:r>
              <a:rPr lang="en-US" sz="2200" b="1" dirty="0" smtClean="0"/>
              <a:t>allow </a:t>
            </a:r>
            <a:r>
              <a:rPr lang="en-US" sz="2200" b="1" dirty="0"/>
              <a:t>users to interactively filter and analyze the launch data based on specific criteria like launch site and payload mass</a:t>
            </a:r>
            <a:r>
              <a:rPr lang="en-US" sz="2200" b="1" dirty="0" smtClean="0"/>
              <a:t>.</a:t>
            </a:r>
            <a:endParaRPr lang="tr-TR" sz="2200" b="1" dirty="0" smtClean="0"/>
          </a:p>
          <a:p>
            <a:pPr lvl="1" algn="just"/>
            <a:r>
              <a:rPr lang="en-US" sz="2200" dirty="0" smtClean="0"/>
              <a:t>Pie </a:t>
            </a:r>
            <a:r>
              <a:rPr lang="en-US" sz="2200" dirty="0"/>
              <a:t>Chart: The success rates by launch site are displayed, allowing for a comparative analysis to be conducted swiftly.</a:t>
            </a:r>
          </a:p>
          <a:p>
            <a:pPr lvl="1" algn="just"/>
            <a:r>
              <a:rPr lang="en-US" sz="2200" dirty="0"/>
              <a:t>Dropdown Menu: The data for the pie chart is filtered, either by a specific launch site or all sites combined, ensuring a customizable visualization experience.</a:t>
            </a:r>
          </a:p>
          <a:p>
            <a:pPr lvl="1" algn="just"/>
            <a:r>
              <a:rPr lang="en-US" sz="2200" dirty="0"/>
              <a:t>Scatter Plot: A correlation between payload mass and launch outcomes is presented, with each booster version distinguished by color, providing nuanced insights into performance.</a:t>
            </a:r>
          </a:p>
          <a:p>
            <a:pPr lvl="1" algn="just"/>
            <a:r>
              <a:rPr lang="en-US" sz="2200" dirty="0"/>
              <a:t>Range Slider: The scatter plot data is refined by payload mass range, facilitating an examination of how varying payload sizes impact launch success.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93430" y="5407350"/>
            <a:ext cx="10480431"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Plotly</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Dash</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jupyter</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 https://</a:t>
            </a:r>
            <a:r>
              <a:rPr lang="tr-TR" sz="2200" dirty="0" smtClean="0">
                <a:solidFill>
                  <a:schemeClr val="accent3">
                    <a:lumMod val="25000"/>
                  </a:schemeClr>
                </a:solidFill>
                <a:latin typeface="Abadi" panose="020B0604020104020204" pitchFamily="34" charset="0"/>
              </a:rPr>
              <a:t>github.com/muhsinider/testrepo/blob/297f3240a3826c784a79cb5e1c88175244eaadda/Muhsin_ider-spacex_dash_app.py</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54930" y="1762935"/>
            <a:ext cx="7598412" cy="3901933"/>
          </a:xfrm>
          <a:prstGeom prst="rect">
            <a:avLst/>
          </a:prstGeom>
        </p:spPr>
        <p:txBody>
          <a:bodyPr>
            <a:normAutofit fontScale="77500" lnSpcReduction="20000"/>
          </a:bodyPr>
          <a:lstStyle/>
          <a:p>
            <a:pPr algn="just">
              <a:lnSpc>
                <a:spcPct val="100000"/>
              </a:lnSpc>
              <a:spcBef>
                <a:spcPts val="1400"/>
              </a:spcBef>
            </a:pPr>
            <a:r>
              <a:rPr lang="en-US" sz="2200" dirty="0" smtClean="0">
                <a:solidFill>
                  <a:schemeClr val="accent3">
                    <a:lumMod val="25000"/>
                  </a:schemeClr>
                </a:solidFill>
                <a:latin typeface="Abadi" panose="020B0604020104020204" pitchFamily="34" charset="0"/>
              </a:rPr>
              <a:t>Exploratory </a:t>
            </a:r>
            <a:r>
              <a:rPr lang="en-US" sz="2200" dirty="0">
                <a:solidFill>
                  <a:schemeClr val="accent3">
                    <a:lumMod val="25000"/>
                  </a:schemeClr>
                </a:solidFill>
                <a:latin typeface="Abadi" panose="020B0604020104020204" pitchFamily="34" charset="0"/>
              </a:rPr>
              <a:t>Data Analysis: Determined the labels </a:t>
            </a:r>
            <a:r>
              <a:rPr lang="en-US" sz="2200" dirty="0" smtClean="0">
                <a:solidFill>
                  <a:schemeClr val="accent3">
                    <a:lumMod val="25000"/>
                  </a:schemeClr>
                </a:solidFill>
                <a:latin typeface="Abadi" panose="020B0604020104020204" pitchFamily="34" charset="0"/>
              </a:rPr>
              <a:t>machine </a:t>
            </a:r>
            <a:r>
              <a:rPr lang="en-US" sz="2200" dirty="0">
                <a:solidFill>
                  <a:schemeClr val="accent3">
                    <a:lumMod val="25000"/>
                  </a:schemeClr>
                </a:solidFill>
                <a:latin typeface="Abadi" panose="020B0604020104020204" pitchFamily="34" charset="0"/>
              </a:rPr>
              <a:t>learning model by exploring the dataset.</a:t>
            </a:r>
          </a:p>
          <a:p>
            <a:pPr algn="just">
              <a:lnSpc>
                <a:spcPct val="100000"/>
              </a:lnSpc>
              <a:spcBef>
                <a:spcPts val="1400"/>
              </a:spcBef>
            </a:pPr>
            <a:r>
              <a:rPr lang="en-US" sz="2200" dirty="0">
                <a:solidFill>
                  <a:schemeClr val="accent3">
                    <a:lumMod val="25000"/>
                  </a:schemeClr>
                </a:solidFill>
                <a:latin typeface="Abadi" panose="020B0604020104020204" pitchFamily="34" charset="0"/>
              </a:rPr>
              <a:t>Data Standardization: Standardized the features in </a:t>
            </a:r>
            <a:r>
              <a:rPr lang="en-US" sz="2200" dirty="0" smtClean="0">
                <a:solidFill>
                  <a:schemeClr val="accent3">
                    <a:lumMod val="25000"/>
                  </a:schemeClr>
                </a:solidFill>
                <a:latin typeface="Abadi" panose="020B0604020104020204" pitchFamily="34" charset="0"/>
              </a:rPr>
              <a:t>dataset </a:t>
            </a:r>
            <a:r>
              <a:rPr lang="en-US" sz="2200" dirty="0">
                <a:solidFill>
                  <a:schemeClr val="accent3">
                    <a:lumMod val="25000"/>
                  </a:schemeClr>
                </a:solidFill>
                <a:latin typeface="Abadi" panose="020B0604020104020204" pitchFamily="34" charset="0"/>
              </a:rPr>
              <a:t>to ensure fair weighting in the model.</a:t>
            </a:r>
          </a:p>
          <a:p>
            <a:pPr algn="just">
              <a:lnSpc>
                <a:spcPct val="100000"/>
              </a:lnSpc>
              <a:spcBef>
                <a:spcPts val="1400"/>
              </a:spcBef>
            </a:pPr>
            <a:r>
              <a:rPr lang="en-US" sz="2200" dirty="0">
                <a:solidFill>
                  <a:schemeClr val="accent3">
                    <a:lumMod val="25000"/>
                  </a:schemeClr>
                </a:solidFill>
                <a:latin typeface="Abadi" panose="020B0604020104020204" pitchFamily="34" charset="0"/>
              </a:rPr>
              <a:t>Training/Test Split: Split the data to evaluate the model's performance on unseen data.</a:t>
            </a:r>
          </a:p>
          <a:p>
            <a:pPr algn="just">
              <a:lnSpc>
                <a:spcPct val="100000"/>
              </a:lnSpc>
              <a:spcBef>
                <a:spcPts val="1400"/>
              </a:spcBef>
            </a:pPr>
            <a:r>
              <a:rPr lang="en-US" sz="2200" dirty="0" err="1">
                <a:solidFill>
                  <a:schemeClr val="accent3">
                    <a:lumMod val="25000"/>
                  </a:schemeClr>
                </a:solidFill>
                <a:latin typeface="Abadi" panose="020B0604020104020204" pitchFamily="34" charset="0"/>
              </a:rPr>
              <a:t>Hyperparameter</a:t>
            </a:r>
            <a:r>
              <a:rPr lang="en-US" sz="2200" dirty="0">
                <a:solidFill>
                  <a:schemeClr val="accent3">
                    <a:lumMod val="25000"/>
                  </a:schemeClr>
                </a:solidFill>
                <a:latin typeface="Abadi" panose="020B0604020104020204" pitchFamily="34" charset="0"/>
              </a:rPr>
              <a:t> Tuning: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the best parameters for SVM, Decision Trees, and Logistic Regression to optimize model performance.</a:t>
            </a:r>
          </a:p>
          <a:p>
            <a:pPr algn="just">
              <a:lnSpc>
                <a:spcPct val="100000"/>
              </a:lnSpc>
              <a:spcBef>
                <a:spcPts val="1400"/>
              </a:spcBef>
            </a:pPr>
            <a:r>
              <a:rPr lang="en-US" sz="2200" dirty="0">
                <a:solidFill>
                  <a:schemeClr val="accent3">
                    <a:lumMod val="25000"/>
                  </a:schemeClr>
                </a:solidFill>
                <a:latin typeface="Abadi" panose="020B0604020104020204" pitchFamily="34" charset="0"/>
              </a:rPr>
              <a:t>Model Comparison: Compared different models to determine which performs best on test data.</a:t>
            </a:r>
          </a:p>
          <a:p>
            <a:pPr algn="just">
              <a:lnSpc>
                <a:spcPct val="100000"/>
              </a:lnSpc>
              <a:spcBef>
                <a:spcPts val="1400"/>
              </a:spcBef>
            </a:pPr>
            <a:r>
              <a:rPr lang="en-US" sz="2200" dirty="0">
                <a:solidFill>
                  <a:schemeClr val="accent3">
                    <a:lumMod val="25000"/>
                  </a:schemeClr>
                </a:solidFill>
                <a:latin typeface="Abadi" panose="020B0604020104020204" pitchFamily="34" charset="0"/>
              </a:rPr>
              <a:t>Confusion Matrix Plotting: Visualized model performance to identify issues with false positives and negatives.</a:t>
            </a:r>
            <a:r>
              <a:rPr lang="tr-TR" sz="2200" dirty="0" smtClean="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0" y="5615211"/>
            <a:ext cx="10480431" cy="10198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smtClean="0">
                <a:solidFill>
                  <a:schemeClr val="accent3">
                    <a:lumMod val="25000"/>
                  </a:schemeClr>
                </a:solidFill>
                <a:latin typeface="Abadi" panose="020B0604020104020204" pitchFamily="34" charset="0"/>
              </a:rPr>
              <a:t>GitHub Permalink of the completed</a:t>
            </a:r>
            <a:r>
              <a:rPr lang="tr-TR"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predictive analysis lab</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jupyter</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notebook</a:t>
            </a:r>
            <a:r>
              <a:rPr lang="tr-TR" sz="2200" dirty="0" smtClean="0">
                <a:solidFill>
                  <a:schemeClr val="accent3">
                    <a:lumMod val="25000"/>
                  </a:schemeClr>
                </a:solidFill>
                <a:latin typeface="Abadi" panose="020B0604020104020204" pitchFamily="34" charset="0"/>
              </a:rPr>
              <a:t> İ</a:t>
            </a:r>
            <a:r>
              <a:rPr lang="en-US" sz="2200" dirty="0" smtClean="0">
                <a:solidFill>
                  <a:schemeClr val="accent3">
                    <a:lumMod val="25000"/>
                  </a:schemeClr>
                </a:solidFill>
                <a:latin typeface="Abadi" panose="020B0604020104020204" pitchFamily="34" charset="0"/>
              </a:rPr>
              <a:t>s</a:t>
            </a:r>
            <a:r>
              <a:rPr lang="tr-TR" sz="2200" dirty="0">
                <a:solidFill>
                  <a:schemeClr val="accent3">
                    <a:lumMod val="25000"/>
                  </a:schemeClr>
                </a:solidFill>
                <a:latin typeface="Abadi" panose="020B0604020104020204" pitchFamily="34" charset="0"/>
              </a:rPr>
              <a:t>: https://github.com/muhsinider/testrepo/blob/297f3240a3826c784a79cb5e1c88175244eaadda/SpaceX_Machine_Learning_Prediction_Part_5.jupyterlite.ipynb</a:t>
            </a:r>
            <a:endParaRPr lang="en-US" dirty="0"/>
          </a:p>
        </p:txBody>
      </p:sp>
      <p:sp>
        <p:nvSpPr>
          <p:cNvPr id="2" name="Dikdörtgen 1"/>
          <p:cNvSpPr/>
          <p:nvPr/>
        </p:nvSpPr>
        <p:spPr>
          <a:xfrm>
            <a:off x="425189" y="1214810"/>
            <a:ext cx="6777469" cy="646331"/>
          </a:xfrm>
          <a:prstGeom prst="rect">
            <a:avLst/>
          </a:prstGeom>
        </p:spPr>
        <p:txBody>
          <a:bodyPr wrap="square">
            <a:spAutoFit/>
          </a:bodyPr>
          <a:lstStyle/>
          <a:p>
            <a:pPr>
              <a:lnSpc>
                <a:spcPct val="100000"/>
              </a:lnSpc>
              <a:spcBef>
                <a:spcPts val="1400"/>
              </a:spcBef>
            </a:pPr>
            <a:r>
              <a:rPr lang="tr-TR" dirty="0" smtClean="0">
                <a:solidFill>
                  <a:schemeClr val="accent3">
                    <a:lumMod val="25000"/>
                  </a:schemeClr>
                </a:solidFill>
                <a:latin typeface="Abadi" panose="020B0604020104020204" pitchFamily="34" charset="0"/>
              </a:rPr>
              <a:t>M</a:t>
            </a:r>
            <a:r>
              <a:rPr lang="en-US" dirty="0" err="1" smtClean="0">
                <a:solidFill>
                  <a:schemeClr val="accent3">
                    <a:lumMod val="25000"/>
                  </a:schemeClr>
                </a:solidFill>
                <a:latin typeface="Abadi" panose="020B0604020104020204" pitchFamily="34" charset="0"/>
              </a:rPr>
              <a:t>achine</a:t>
            </a:r>
            <a:r>
              <a:rPr lang="en-US" dirty="0" smtClean="0">
                <a:solidFill>
                  <a:schemeClr val="accent3">
                    <a:lumMod val="25000"/>
                  </a:schemeClr>
                </a:solidFill>
                <a:latin typeface="Abadi" panose="020B0604020104020204" pitchFamily="34" charset="0"/>
              </a:rPr>
              <a:t> </a:t>
            </a:r>
            <a:r>
              <a:rPr lang="en-US" dirty="0">
                <a:solidFill>
                  <a:schemeClr val="accent3">
                    <a:lumMod val="25000"/>
                  </a:schemeClr>
                </a:solidFill>
                <a:latin typeface="Abadi" panose="020B0604020104020204" pitchFamily="34" charset="0"/>
              </a:rPr>
              <a:t>learning pipeline to predict the success of </a:t>
            </a:r>
            <a:r>
              <a:rPr lang="en-US" dirty="0" err="1">
                <a:solidFill>
                  <a:schemeClr val="accent3">
                    <a:lumMod val="25000"/>
                  </a:schemeClr>
                </a:solidFill>
                <a:latin typeface="Abadi" panose="020B0604020104020204" pitchFamily="34" charset="0"/>
              </a:rPr>
              <a:t>SpaceX</a:t>
            </a:r>
            <a:r>
              <a:rPr lang="en-US" dirty="0">
                <a:solidFill>
                  <a:schemeClr val="accent3">
                    <a:lumMod val="25000"/>
                  </a:schemeClr>
                </a:solidFill>
                <a:latin typeface="Abadi" panose="020B0604020104020204" pitchFamily="34" charset="0"/>
              </a:rPr>
              <a:t> Falcon 9 first-stage landings</a:t>
            </a:r>
            <a:r>
              <a:rPr lang="en-US" dirty="0" smtClean="0">
                <a:solidFill>
                  <a:schemeClr val="accent3">
                    <a:lumMod val="25000"/>
                  </a:schemeClr>
                </a:solidFill>
                <a:latin typeface="Abadi" panose="020B0604020104020204" pitchFamily="34" charset="0"/>
              </a:rPr>
              <a:t>.</a:t>
            </a:r>
            <a:endParaRPr lang="tr-TR" dirty="0">
              <a:solidFill>
                <a:schemeClr val="accent3">
                  <a:lumMod val="25000"/>
                </a:schemeClr>
              </a:solidFill>
              <a:latin typeface="Abadi" panose="020B0604020104020204" pitchFamily="34" charset="0"/>
            </a:endParaRPr>
          </a:p>
        </p:txBody>
      </p:sp>
      <p:pic>
        <p:nvPicPr>
          <p:cNvPr id="5122" name="Picture 2" descr="Output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13213" t="6223" r="16174" b="6926"/>
          <a:stretch/>
        </p:blipFill>
        <p:spPr bwMode="auto">
          <a:xfrm>
            <a:off x="8023601" y="1087698"/>
            <a:ext cx="3919869" cy="4577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71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823380" cy="282093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tr-TR" sz="2600" dirty="0" err="1" smtClean="0">
                <a:solidFill>
                  <a:schemeClr val="accent3">
                    <a:lumMod val="25000"/>
                  </a:schemeClr>
                </a:solidFill>
                <a:latin typeface="Abadi" panose="020B0604020104020204" pitchFamily="34" charset="0"/>
              </a:rPr>
              <a:t>The</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following</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outline</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was</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used</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to</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present</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project</a:t>
            </a:r>
            <a:r>
              <a:rPr lang="tr-TR" sz="2600" dirty="0" smtClean="0">
                <a:solidFill>
                  <a:schemeClr val="accent3">
                    <a:lumMod val="25000"/>
                  </a:schemeClr>
                </a:solidFill>
                <a:latin typeface="Abadi" panose="020B0604020104020204" pitchFamily="34" charset="0"/>
              </a:rPr>
              <a:t> </a:t>
            </a:r>
            <a:r>
              <a:rPr lang="tr-TR" sz="2600" dirty="0" err="1" smtClean="0">
                <a:solidFill>
                  <a:schemeClr val="accent3">
                    <a:lumMod val="25000"/>
                  </a:schemeClr>
                </a:solidFill>
                <a:latin typeface="Abadi" panose="020B0604020104020204" pitchFamily="34" charset="0"/>
              </a:rPr>
              <a:t>analysis</a:t>
            </a:r>
            <a:r>
              <a:rPr lang="tr-TR" sz="2600" dirty="0" smtClean="0">
                <a:solidFill>
                  <a:schemeClr val="accent3">
                    <a:lumMod val="25000"/>
                  </a:schemeClr>
                </a:solidFill>
                <a:latin typeface="Abadi" panose="020B0604020104020204" pitchFamily="34" charset="0"/>
              </a:rPr>
              <a:t>:</a:t>
            </a:r>
          </a:p>
          <a:p>
            <a:pPr marL="0" indent="0">
              <a:lnSpc>
                <a:spcPct val="100000"/>
              </a:lnSpc>
              <a:spcBef>
                <a:spcPts val="1400"/>
              </a:spcBef>
              <a:buNone/>
            </a:pPr>
            <a:endParaRPr lang="tr-TR" sz="2600" dirty="0" smtClean="0">
              <a:solidFill>
                <a:schemeClr val="accent3">
                  <a:lumMod val="25000"/>
                </a:schemeClr>
              </a:solidFill>
              <a:latin typeface="Abadi" panose="020B0604020104020204" pitchFamily="34" charset="0"/>
            </a:endParaRPr>
          </a:p>
          <a:p>
            <a:pPr>
              <a:lnSpc>
                <a:spcPct val="100000"/>
              </a:lnSpc>
              <a:spcBef>
                <a:spcPts val="1400"/>
              </a:spcBef>
            </a:pPr>
            <a:r>
              <a:rPr lang="en-US" sz="2600" dirty="0" smtClean="0">
                <a:solidFill>
                  <a:schemeClr val="accent3">
                    <a:lumMod val="25000"/>
                  </a:schemeClr>
                </a:solidFill>
                <a:latin typeface="Abadi" panose="020B0604020104020204" pitchFamily="34" charset="0"/>
              </a:rPr>
              <a:t>Exploratory </a:t>
            </a:r>
            <a:r>
              <a:rPr lang="en-US" sz="2600" dirty="0">
                <a:solidFill>
                  <a:schemeClr val="accent3">
                    <a:lumMod val="25000"/>
                  </a:schemeClr>
                </a:solidFill>
                <a:latin typeface="Abadi" panose="020B0604020104020204" pitchFamily="34" charset="0"/>
              </a:rPr>
              <a:t>data analysis results</a:t>
            </a:r>
          </a:p>
          <a:p>
            <a:pPr>
              <a:lnSpc>
                <a:spcPct val="100000"/>
              </a:lnSpc>
              <a:spcBef>
                <a:spcPts val="1400"/>
              </a:spcBef>
            </a:pPr>
            <a:r>
              <a:rPr lang="en-US" sz="26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6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5392" y="1667148"/>
            <a:ext cx="5042019" cy="3947590"/>
          </a:xfrm>
          <a:prstGeom prst="rect">
            <a:avLst/>
          </a:prstGeom>
        </p:spPr>
        <p:txBody>
          <a:bodyPr>
            <a:normAutofit fontScale="55000" lnSpcReduction="20000"/>
          </a:bodyPr>
          <a:lstStyle/>
          <a:p>
            <a:pPr algn="just"/>
            <a:r>
              <a:rPr lang="en-US" sz="2400" b="1" dirty="0" smtClean="0">
                <a:solidFill>
                  <a:srgbClr val="374151"/>
                </a:solidFill>
                <a:latin typeface="Söhne"/>
              </a:rPr>
              <a:t>CCAFS </a:t>
            </a:r>
            <a:r>
              <a:rPr lang="en-US" sz="2400" b="1" dirty="0">
                <a:solidFill>
                  <a:srgbClr val="374151"/>
                </a:solidFill>
                <a:latin typeface="Söhne"/>
              </a:rPr>
              <a:t>SLC 40:</a:t>
            </a:r>
            <a:r>
              <a:rPr lang="en-US" sz="2400" dirty="0">
                <a:solidFill>
                  <a:srgbClr val="374151"/>
                </a:solidFill>
                <a:latin typeface="Söhne"/>
              </a:rPr>
              <a:t> Most active site with a higher number of flights; shows initial unsuccessful attempts that decrease over time, suggesting operational improvements.</a:t>
            </a:r>
          </a:p>
          <a:p>
            <a:pPr algn="just"/>
            <a:r>
              <a:rPr lang="en-US" sz="2400" b="1" dirty="0">
                <a:solidFill>
                  <a:srgbClr val="374151"/>
                </a:solidFill>
                <a:latin typeface="Söhne"/>
              </a:rPr>
              <a:t>Early Challenges:</a:t>
            </a:r>
            <a:r>
              <a:rPr lang="en-US" sz="2400" dirty="0">
                <a:solidFill>
                  <a:srgbClr val="374151"/>
                </a:solidFill>
                <a:latin typeface="Söhne"/>
              </a:rPr>
              <a:t> At CCAFS SLC 40, a noticeable cluster of unsuccessful flights (Class 0) in the beginning hints at initial difficulties in launch operations.</a:t>
            </a:r>
          </a:p>
          <a:p>
            <a:pPr algn="just"/>
            <a:r>
              <a:rPr lang="en-US" sz="2400" b="1" dirty="0">
                <a:solidFill>
                  <a:srgbClr val="374151"/>
                </a:solidFill>
                <a:latin typeface="Söhne"/>
              </a:rPr>
              <a:t>Increasing Success:</a:t>
            </a:r>
            <a:r>
              <a:rPr lang="en-US" sz="2400" dirty="0">
                <a:solidFill>
                  <a:srgbClr val="374151"/>
                </a:solidFill>
                <a:latin typeface="Söhne"/>
              </a:rPr>
              <a:t> For CCAFS SLC 40, the rise in successful flights (Class 1) with advancing flight numbers may indicate learning and technological enhancements.</a:t>
            </a:r>
          </a:p>
          <a:p>
            <a:pPr algn="just"/>
            <a:r>
              <a:rPr lang="en-US" sz="2400" b="1" dirty="0">
                <a:solidFill>
                  <a:srgbClr val="374151"/>
                </a:solidFill>
                <a:latin typeface="Söhne"/>
              </a:rPr>
              <a:t>VAFB SLC 4E:</a:t>
            </a:r>
            <a:r>
              <a:rPr lang="en-US" sz="2400" dirty="0">
                <a:solidFill>
                  <a:srgbClr val="374151"/>
                </a:solidFill>
                <a:latin typeface="Söhne"/>
              </a:rPr>
              <a:t> Features fewer flights with a balanced mix of successes and failures, lacking a discernible trend across flight numbers.</a:t>
            </a:r>
          </a:p>
          <a:p>
            <a:pPr algn="just"/>
            <a:r>
              <a:rPr lang="en-US" sz="2400" b="1" dirty="0">
                <a:solidFill>
                  <a:srgbClr val="374151"/>
                </a:solidFill>
                <a:latin typeface="Söhne"/>
              </a:rPr>
              <a:t>KSC LC 39A:</a:t>
            </a:r>
            <a:r>
              <a:rPr lang="en-US" sz="2400" dirty="0">
                <a:solidFill>
                  <a:srgbClr val="374151"/>
                </a:solidFill>
                <a:latin typeface="Söhne"/>
              </a:rPr>
              <a:t> Similar to CCAFS SLC 40, it experienced several early failures, but shows an upward trend in success rate as flight numbers grow.</a:t>
            </a:r>
          </a:p>
          <a:p>
            <a:pPr algn="just"/>
            <a:r>
              <a:rPr lang="en-US" sz="2400" b="1" dirty="0">
                <a:solidFill>
                  <a:srgbClr val="374151"/>
                </a:solidFill>
                <a:latin typeface="Söhne"/>
              </a:rPr>
              <a:t>Learning Curve:</a:t>
            </a:r>
            <a:r>
              <a:rPr lang="en-US" sz="2400" dirty="0">
                <a:solidFill>
                  <a:srgbClr val="374151"/>
                </a:solidFill>
                <a:latin typeface="Söhne"/>
              </a:rPr>
              <a:t> The overall increase in Class 1 outcomes over time across all sites suggests a learning curve effect, with subsequent flights benefiting from past experiences.</a:t>
            </a:r>
          </a:p>
          <a:p>
            <a:pPr algn="just"/>
            <a:r>
              <a:rPr lang="en-US" sz="2400" b="1" dirty="0">
                <a:solidFill>
                  <a:srgbClr val="374151"/>
                </a:solidFill>
                <a:latin typeface="Söhne"/>
              </a:rPr>
              <a:t>Complex Factors:</a:t>
            </a:r>
            <a:r>
              <a:rPr lang="en-US" sz="2400" dirty="0">
                <a:solidFill>
                  <a:srgbClr val="374151"/>
                </a:solidFill>
                <a:latin typeface="Söhne"/>
              </a:rPr>
              <a:t> The mixed distribution of flight outcomes across all sites and flight numbers points to multiple influencing factors beyond just the number of flights</a:t>
            </a:r>
            <a:r>
              <a:rPr lang="en-US" sz="2400" dirty="0" smtClean="0">
                <a:solidFill>
                  <a:srgbClr val="374151"/>
                </a:solidFill>
                <a:latin typeface="Söhne"/>
              </a:rPr>
              <a:t>.</a:t>
            </a:r>
            <a:endParaRPr lang="en-US" sz="2400" dirty="0">
              <a:solidFill>
                <a:srgbClr val="374151"/>
              </a:solidFill>
              <a:latin typeface="Söhne"/>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Resim 1"/>
          <p:cNvPicPr>
            <a:picLocks noChangeAspect="1"/>
          </p:cNvPicPr>
          <p:nvPr/>
        </p:nvPicPr>
        <p:blipFill rotWithShape="1">
          <a:blip r:embed="rId3"/>
          <a:srcRect l="23371" t="14471" r="2037" b="7452"/>
          <a:stretch/>
        </p:blipFill>
        <p:spPr>
          <a:xfrm>
            <a:off x="320842" y="1284894"/>
            <a:ext cx="6457486" cy="432984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51232" y="1490257"/>
            <a:ext cx="5068051" cy="4357346"/>
          </a:xfrm>
          <a:prstGeom prst="rect">
            <a:avLst/>
          </a:prstGeom>
        </p:spPr>
        <p:txBody>
          <a:bodyPr>
            <a:normAutofit fontScale="70000" lnSpcReduction="20000"/>
          </a:bodyPr>
          <a:lstStyle/>
          <a:p>
            <a:pPr algn="just"/>
            <a:r>
              <a:rPr lang="en-US" sz="2400" b="1" dirty="0" smtClean="0">
                <a:solidFill>
                  <a:srgbClr val="374151"/>
                </a:solidFill>
                <a:latin typeface="Söhne"/>
              </a:rPr>
              <a:t>Payload </a:t>
            </a:r>
            <a:r>
              <a:rPr lang="en-US" sz="2400" b="1" dirty="0">
                <a:solidFill>
                  <a:srgbClr val="374151"/>
                </a:solidFill>
                <a:latin typeface="Söhne"/>
              </a:rPr>
              <a:t>Success Correlation</a:t>
            </a:r>
            <a:r>
              <a:rPr lang="en-US" sz="2400" dirty="0">
                <a:solidFill>
                  <a:srgbClr val="374151"/>
                </a:solidFill>
                <a:latin typeface="Söhne"/>
              </a:rPr>
              <a:t>: Higher payload masses generally correlate with increased launch success rates.</a:t>
            </a:r>
          </a:p>
          <a:p>
            <a:pPr algn="just"/>
            <a:r>
              <a:rPr lang="en-US" sz="2400" b="1" dirty="0">
                <a:solidFill>
                  <a:srgbClr val="374151"/>
                </a:solidFill>
                <a:latin typeface="Söhne"/>
              </a:rPr>
              <a:t>Over 7,000 kg Payloads</a:t>
            </a:r>
            <a:r>
              <a:rPr lang="en-US" sz="2400" dirty="0">
                <a:solidFill>
                  <a:srgbClr val="374151"/>
                </a:solidFill>
                <a:latin typeface="Söhne"/>
              </a:rPr>
              <a:t>: Launches above 7,000 kg are predominantly successful.</a:t>
            </a:r>
          </a:p>
          <a:p>
            <a:pPr algn="just"/>
            <a:r>
              <a:rPr lang="en-US" sz="2400" b="1" dirty="0">
                <a:solidFill>
                  <a:srgbClr val="374151"/>
                </a:solidFill>
                <a:latin typeface="Söhne"/>
              </a:rPr>
              <a:t>KSC LC 39A Record</a:t>
            </a:r>
            <a:r>
              <a:rPr lang="en-US" sz="2400" dirty="0">
                <a:solidFill>
                  <a:srgbClr val="374151"/>
                </a:solidFill>
                <a:latin typeface="Söhne"/>
              </a:rPr>
              <a:t>: 100% success rate for payloads under 5,500 kg.</a:t>
            </a:r>
          </a:p>
          <a:p>
            <a:pPr algn="just"/>
            <a:r>
              <a:rPr lang="en-US" sz="2400" b="1" dirty="0">
                <a:solidFill>
                  <a:srgbClr val="374151"/>
                </a:solidFill>
                <a:latin typeface="Söhne"/>
              </a:rPr>
              <a:t>VAFB SLC 4E Capacity</a:t>
            </a:r>
            <a:r>
              <a:rPr lang="en-US" sz="2400" dirty="0">
                <a:solidFill>
                  <a:srgbClr val="374151"/>
                </a:solidFill>
                <a:latin typeface="Söhne"/>
              </a:rPr>
              <a:t>: No launches over ~10,000 kg payload mass.</a:t>
            </a:r>
          </a:p>
          <a:p>
            <a:pPr algn="just"/>
            <a:r>
              <a:rPr lang="en-US" sz="2400" b="1" dirty="0">
                <a:solidFill>
                  <a:srgbClr val="374151"/>
                </a:solidFill>
                <a:latin typeface="Söhne"/>
              </a:rPr>
              <a:t>CCAFS SLC 40 Activity</a:t>
            </a:r>
            <a:r>
              <a:rPr lang="en-US" sz="2400" dirty="0">
                <a:solidFill>
                  <a:srgbClr val="374151"/>
                </a:solidFill>
                <a:latin typeface="Söhne"/>
              </a:rPr>
              <a:t>: Most frequent launch site with diverse payload range and improving success rate.</a:t>
            </a:r>
          </a:p>
          <a:p>
            <a:pPr algn="just"/>
            <a:r>
              <a:rPr lang="en-US" sz="2400" b="1" dirty="0">
                <a:solidFill>
                  <a:srgbClr val="374151"/>
                </a:solidFill>
                <a:latin typeface="Söhne"/>
              </a:rPr>
              <a:t>Learning Curve Evident</a:t>
            </a:r>
            <a:r>
              <a:rPr lang="en-US" sz="2400" dirty="0">
                <a:solidFill>
                  <a:srgbClr val="374151"/>
                </a:solidFill>
                <a:latin typeface="Söhne"/>
              </a:rPr>
              <a:t>: Improved success rate over time suggests operational advancements.</a:t>
            </a:r>
          </a:p>
          <a:p>
            <a:pPr algn="just"/>
            <a:r>
              <a:rPr lang="en-US" sz="2400" b="1" dirty="0">
                <a:solidFill>
                  <a:srgbClr val="374151"/>
                </a:solidFill>
                <a:latin typeface="Söhne"/>
              </a:rPr>
              <a:t>Complex Influences</a:t>
            </a:r>
            <a:r>
              <a:rPr lang="en-US" sz="2400" dirty="0">
                <a:solidFill>
                  <a:srgbClr val="374151"/>
                </a:solidFill>
                <a:latin typeface="Söhne"/>
              </a:rPr>
              <a:t>: Various factors, not just payload mass, affect launch outcomes.</a:t>
            </a:r>
          </a:p>
          <a:p>
            <a:pPr algn="just">
              <a:lnSpc>
                <a:spcPct val="100000"/>
              </a:lnSpc>
              <a:spcBef>
                <a:spcPts val="1400"/>
              </a:spcBef>
            </a:pPr>
            <a:r>
              <a:rPr lang="tr-TR"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Resim 7"/>
          <p:cNvPicPr>
            <a:picLocks noChangeAspect="1"/>
          </p:cNvPicPr>
          <p:nvPr/>
        </p:nvPicPr>
        <p:blipFill>
          <a:blip r:embed="rId3"/>
          <a:stretch>
            <a:fillRect/>
          </a:stretch>
        </p:blipFill>
        <p:spPr>
          <a:xfrm>
            <a:off x="207280" y="2023822"/>
            <a:ext cx="6250762" cy="329021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57635" y="1501566"/>
            <a:ext cx="5245769" cy="4524007"/>
          </a:xfrm>
          <a:prstGeom prst="rect">
            <a:avLst/>
          </a:prstGeom>
        </p:spPr>
        <p:txBody>
          <a:bodyPr>
            <a:normAutofit/>
          </a:bodyPr>
          <a:lstStyle/>
          <a:p>
            <a:pPr marL="0" indent="0">
              <a:buNone/>
            </a:pPr>
            <a:r>
              <a:rPr lang="en-US" sz="2400" dirty="0" smtClean="0">
                <a:solidFill>
                  <a:srgbClr val="374151"/>
                </a:solidFill>
                <a:latin typeface="Söhne"/>
              </a:rPr>
              <a:t>Confirmed </a:t>
            </a:r>
            <a:r>
              <a:rPr lang="en-US" sz="2400" dirty="0">
                <a:solidFill>
                  <a:srgbClr val="374151"/>
                </a:solidFill>
                <a:latin typeface="Söhne"/>
              </a:rPr>
              <a:t>100% Success: </a:t>
            </a:r>
            <a:endParaRPr lang="tr-TR" sz="2400" dirty="0" smtClean="0">
              <a:solidFill>
                <a:srgbClr val="374151"/>
              </a:solidFill>
              <a:latin typeface="Söhne"/>
            </a:endParaRPr>
          </a:p>
          <a:p>
            <a:pPr lvl="1"/>
            <a:r>
              <a:rPr lang="en-US" sz="2000" b="1" dirty="0" smtClean="0">
                <a:solidFill>
                  <a:srgbClr val="374151"/>
                </a:solidFill>
                <a:latin typeface="Söhne"/>
              </a:rPr>
              <a:t>ES-L1</a:t>
            </a:r>
            <a:r>
              <a:rPr lang="en-US" sz="2000" b="1" dirty="0">
                <a:solidFill>
                  <a:srgbClr val="374151"/>
                </a:solidFill>
                <a:latin typeface="Söhne"/>
              </a:rPr>
              <a:t>, GEO, HEO, SSO</a:t>
            </a:r>
          </a:p>
          <a:p>
            <a:pPr marL="0" indent="0">
              <a:buNone/>
            </a:pPr>
            <a:r>
              <a:rPr lang="en-US" sz="2400" dirty="0">
                <a:solidFill>
                  <a:srgbClr val="374151"/>
                </a:solidFill>
                <a:latin typeface="Söhne"/>
              </a:rPr>
              <a:t>High Success (Approximately 90%): </a:t>
            </a:r>
            <a:endParaRPr lang="tr-TR" sz="2400" dirty="0" smtClean="0">
              <a:solidFill>
                <a:srgbClr val="374151"/>
              </a:solidFill>
              <a:latin typeface="Söhne"/>
            </a:endParaRPr>
          </a:p>
          <a:p>
            <a:pPr lvl="1"/>
            <a:r>
              <a:rPr lang="en-US" sz="2000" b="1" dirty="0" smtClean="0">
                <a:solidFill>
                  <a:srgbClr val="374151"/>
                </a:solidFill>
                <a:latin typeface="Söhne"/>
              </a:rPr>
              <a:t>VLEO</a:t>
            </a:r>
            <a:endParaRPr lang="en-US" sz="2000" b="1" dirty="0">
              <a:solidFill>
                <a:srgbClr val="374151"/>
              </a:solidFill>
              <a:latin typeface="Söhne"/>
            </a:endParaRPr>
          </a:p>
          <a:p>
            <a:pPr marL="0" indent="0">
              <a:buNone/>
            </a:pPr>
            <a:r>
              <a:rPr lang="en-US" sz="2400" dirty="0">
                <a:solidFill>
                  <a:srgbClr val="374151"/>
                </a:solidFill>
                <a:latin typeface="Söhne"/>
              </a:rPr>
              <a:t>Moderate Success (Approximately 60-70%): </a:t>
            </a:r>
            <a:endParaRPr lang="tr-TR" sz="2400" dirty="0" smtClean="0">
              <a:solidFill>
                <a:srgbClr val="374151"/>
              </a:solidFill>
              <a:latin typeface="Söhne"/>
            </a:endParaRPr>
          </a:p>
          <a:p>
            <a:pPr lvl="1"/>
            <a:r>
              <a:rPr lang="en-US" sz="2000" b="1" dirty="0" smtClean="0">
                <a:solidFill>
                  <a:srgbClr val="374151"/>
                </a:solidFill>
                <a:latin typeface="Söhne"/>
              </a:rPr>
              <a:t>LEO</a:t>
            </a:r>
            <a:r>
              <a:rPr lang="en-US" sz="2000" b="1" dirty="0">
                <a:solidFill>
                  <a:srgbClr val="374151"/>
                </a:solidFill>
                <a:latin typeface="Söhne"/>
              </a:rPr>
              <a:t>, MEO, PO</a:t>
            </a:r>
          </a:p>
          <a:p>
            <a:pPr marL="0" indent="0">
              <a:buNone/>
            </a:pPr>
            <a:r>
              <a:rPr lang="en-US" sz="2400" dirty="0">
                <a:solidFill>
                  <a:srgbClr val="374151"/>
                </a:solidFill>
                <a:latin typeface="Söhne"/>
              </a:rPr>
              <a:t>Just Below 60% Success: </a:t>
            </a:r>
            <a:endParaRPr lang="tr-TR" sz="2400" dirty="0" smtClean="0">
              <a:solidFill>
                <a:srgbClr val="374151"/>
              </a:solidFill>
              <a:latin typeface="Söhne"/>
            </a:endParaRPr>
          </a:p>
          <a:p>
            <a:pPr lvl="1"/>
            <a:r>
              <a:rPr lang="en-US" sz="2000" b="1" dirty="0" smtClean="0">
                <a:solidFill>
                  <a:srgbClr val="374151"/>
                </a:solidFill>
                <a:latin typeface="Söhne"/>
              </a:rPr>
              <a:t>ISS</a:t>
            </a:r>
            <a:r>
              <a:rPr lang="en-US" sz="2000" b="1" dirty="0">
                <a:solidFill>
                  <a:srgbClr val="374151"/>
                </a:solidFill>
                <a:latin typeface="Söhne"/>
              </a:rPr>
              <a:t>, </a:t>
            </a:r>
            <a:r>
              <a:rPr lang="en-US" sz="2000" b="1" dirty="0" smtClean="0">
                <a:solidFill>
                  <a:srgbClr val="374151"/>
                </a:solidFill>
                <a:latin typeface="Söhne"/>
              </a:rPr>
              <a:t>GTO</a:t>
            </a:r>
            <a:endParaRPr lang="en-US" sz="2000" b="1" dirty="0">
              <a:solidFill>
                <a:srgbClr val="374151"/>
              </a:solidFill>
              <a:latin typeface="Söhne"/>
            </a:endParaRPr>
          </a:p>
          <a:p>
            <a:pPr marL="0" indent="0">
              <a:buNone/>
            </a:pPr>
            <a:r>
              <a:rPr lang="en-US" sz="2400" dirty="0">
                <a:solidFill>
                  <a:srgbClr val="374151"/>
                </a:solidFill>
                <a:latin typeface="Söhne"/>
              </a:rPr>
              <a:t>Very Low Success (&lt;10%): </a:t>
            </a:r>
            <a:endParaRPr lang="tr-TR" sz="2400" dirty="0" smtClean="0">
              <a:solidFill>
                <a:srgbClr val="374151"/>
              </a:solidFill>
              <a:latin typeface="Söhne"/>
            </a:endParaRPr>
          </a:p>
          <a:p>
            <a:pPr lvl="1"/>
            <a:r>
              <a:rPr lang="en-US" sz="2000" b="1" dirty="0" smtClean="0">
                <a:solidFill>
                  <a:srgbClr val="374151"/>
                </a:solidFill>
                <a:latin typeface="Söhne"/>
              </a:rPr>
              <a:t>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Resim 1"/>
          <p:cNvPicPr>
            <a:picLocks noChangeAspect="1"/>
          </p:cNvPicPr>
          <p:nvPr/>
        </p:nvPicPr>
        <p:blipFill>
          <a:blip r:embed="rId3"/>
          <a:stretch>
            <a:fillRect/>
          </a:stretch>
        </p:blipFill>
        <p:spPr>
          <a:xfrm>
            <a:off x="770011" y="1340861"/>
            <a:ext cx="5610225" cy="50863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209692" y="1650841"/>
            <a:ext cx="4724399" cy="4281036"/>
          </a:xfrm>
          <a:prstGeom prst="rect">
            <a:avLst/>
          </a:prstGeom>
        </p:spPr>
        <p:txBody>
          <a:bodyPr>
            <a:normAutofit fontScale="70000" lnSpcReduction="20000"/>
          </a:bodyPr>
          <a:lstStyle/>
          <a:p>
            <a:pPr marL="0" indent="0" algn="just">
              <a:buNone/>
            </a:pPr>
            <a:r>
              <a:rPr lang="tr-TR" sz="1700" dirty="0" smtClean="0">
                <a:solidFill>
                  <a:srgbClr val="374151"/>
                </a:solidFill>
                <a:latin typeface="Söhne"/>
              </a:rPr>
              <a:t>T</a:t>
            </a:r>
            <a:r>
              <a:rPr lang="en-US" sz="1700" dirty="0" smtClean="0">
                <a:solidFill>
                  <a:srgbClr val="374151"/>
                </a:solidFill>
                <a:latin typeface="Söhne"/>
              </a:rPr>
              <a:t>he </a:t>
            </a:r>
            <a:r>
              <a:rPr lang="en-US" sz="1700" dirty="0">
                <a:solidFill>
                  <a:srgbClr val="374151"/>
                </a:solidFill>
                <a:latin typeface="Söhne"/>
              </a:rPr>
              <a:t>success of flights in LEO orbit may correlate with the number of flights, suggesting a learning curve effect. However, for GTO and other orbits, success seems less correlated with flight number, hinting at the influence of other factors or a smaller dataset to draw definitive conclusions</a:t>
            </a:r>
          </a:p>
          <a:p>
            <a:r>
              <a:rPr lang="en-US" sz="2400" b="1" dirty="0" smtClean="0">
                <a:solidFill>
                  <a:srgbClr val="374151"/>
                </a:solidFill>
                <a:latin typeface="Söhne"/>
              </a:rPr>
              <a:t>ISS </a:t>
            </a:r>
            <a:r>
              <a:rPr lang="en-US" sz="2400" b="1" dirty="0">
                <a:solidFill>
                  <a:srgbClr val="374151"/>
                </a:solidFill>
                <a:latin typeface="Söhne"/>
              </a:rPr>
              <a:t>Orbit</a:t>
            </a:r>
            <a:r>
              <a:rPr lang="en-US" sz="2400" dirty="0">
                <a:solidFill>
                  <a:srgbClr val="374151"/>
                </a:solidFill>
                <a:latin typeface="Söhne"/>
              </a:rPr>
              <a:t>: There is a mix of success and failures across the flight numbers, with no apparent increasing or decreasing trend.</a:t>
            </a:r>
          </a:p>
          <a:p>
            <a:r>
              <a:rPr lang="en-US" sz="2400" b="1" dirty="0">
                <a:solidFill>
                  <a:srgbClr val="374151"/>
                </a:solidFill>
                <a:latin typeface="Söhne"/>
              </a:rPr>
              <a:t>PO Orbit</a:t>
            </a:r>
            <a:r>
              <a:rPr lang="en-US" sz="2400" dirty="0">
                <a:solidFill>
                  <a:srgbClr val="374151"/>
                </a:solidFill>
                <a:latin typeface="Söhne"/>
              </a:rPr>
              <a:t>: This orbit has fewer flights compared to LEO and GTO, but it shows a mix of successes and failures.</a:t>
            </a:r>
          </a:p>
          <a:p>
            <a:r>
              <a:rPr lang="en-US" sz="2400" b="1" dirty="0">
                <a:solidFill>
                  <a:srgbClr val="374151"/>
                </a:solidFill>
                <a:latin typeface="Söhne"/>
              </a:rPr>
              <a:t>MEO, SSO, ES-L1, VLEO Orbits</a:t>
            </a:r>
            <a:r>
              <a:rPr lang="en-US" sz="2400" dirty="0">
                <a:solidFill>
                  <a:srgbClr val="374151"/>
                </a:solidFill>
                <a:latin typeface="Söhne"/>
              </a:rPr>
              <a:t>: These orbits have a smaller number of flights, but they show a high success rate, indicated by the prevalence of Class 1 points.</a:t>
            </a:r>
          </a:p>
          <a:p>
            <a:r>
              <a:rPr lang="en-US" sz="2400" b="1" dirty="0">
                <a:solidFill>
                  <a:srgbClr val="374151"/>
                </a:solidFill>
                <a:latin typeface="Söhne"/>
              </a:rPr>
              <a:t>HEO, SO, GEO Orbits</a:t>
            </a:r>
            <a:r>
              <a:rPr lang="en-US" sz="2400" dirty="0">
                <a:solidFill>
                  <a:srgbClr val="374151"/>
                </a:solidFill>
                <a:latin typeface="Söhne"/>
              </a:rPr>
              <a:t>: These have very few points, which makes it difficult to establish any trend from the available data</a:t>
            </a:r>
            <a:r>
              <a:rPr lang="en-US" sz="2400" dirty="0" smtClean="0">
                <a:solidFill>
                  <a:srgbClr val="374151"/>
                </a:solidFill>
                <a:latin typeface="Söhne"/>
              </a:rPr>
              <a:t>.</a:t>
            </a:r>
            <a:endParaRPr lang="en-US" sz="2400" dirty="0">
              <a:solidFill>
                <a:srgbClr val="374151"/>
              </a:solidFill>
              <a:latin typeface="Söhne"/>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Resim 1"/>
          <p:cNvPicPr>
            <a:picLocks noChangeAspect="1"/>
          </p:cNvPicPr>
          <p:nvPr/>
        </p:nvPicPr>
        <p:blipFill>
          <a:blip r:embed="rId3"/>
          <a:stretch>
            <a:fillRect/>
          </a:stretch>
        </p:blipFill>
        <p:spPr>
          <a:xfrm>
            <a:off x="601670" y="1650841"/>
            <a:ext cx="6157415" cy="361367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44979"/>
            <a:ext cx="4024727" cy="4204835"/>
          </a:xfrm>
          <a:prstGeom prst="rect">
            <a:avLst/>
          </a:prstGeom>
        </p:spPr>
        <p:txBody>
          <a:bodyPr>
            <a:normAutofit fontScale="62500" lnSpcReduction="20000"/>
          </a:bodyPr>
          <a:lstStyle/>
          <a:p>
            <a:pPr marL="0" indent="0" algn="just">
              <a:buNone/>
            </a:pPr>
            <a:r>
              <a:rPr lang="tr-TR" sz="2400" dirty="0" smtClean="0">
                <a:solidFill>
                  <a:srgbClr val="374151"/>
                </a:solidFill>
                <a:latin typeface="Söhne"/>
              </a:rPr>
              <a:t>S</a:t>
            </a:r>
            <a:r>
              <a:rPr lang="en-US" sz="2400" dirty="0" err="1" smtClean="0">
                <a:solidFill>
                  <a:srgbClr val="374151"/>
                </a:solidFill>
                <a:latin typeface="Söhne"/>
              </a:rPr>
              <a:t>ome</a:t>
            </a:r>
            <a:r>
              <a:rPr lang="en-US" sz="2400" dirty="0" smtClean="0">
                <a:solidFill>
                  <a:srgbClr val="374151"/>
                </a:solidFill>
                <a:latin typeface="Söhne"/>
              </a:rPr>
              <a:t> </a:t>
            </a:r>
            <a:r>
              <a:rPr lang="en-US" sz="2400" dirty="0">
                <a:solidFill>
                  <a:srgbClr val="374151"/>
                </a:solidFill>
                <a:latin typeface="Söhne"/>
              </a:rPr>
              <a:t>orbits demonstrate consistent success regardless of payload mass (like LEO), others (such as GTO) do not show a clear pattern, indicating that success in these orbits may be influenced by a variety of factors, not just payload mass</a:t>
            </a:r>
            <a:r>
              <a:rPr lang="en-US" sz="2400" dirty="0" smtClean="0">
                <a:solidFill>
                  <a:srgbClr val="374151"/>
                </a:solidFill>
                <a:latin typeface="Söhne"/>
              </a:rPr>
              <a:t>.</a:t>
            </a:r>
            <a:endParaRPr lang="tr-TR" sz="2400" b="1" dirty="0" smtClean="0">
              <a:solidFill>
                <a:srgbClr val="374151"/>
              </a:solidFill>
              <a:latin typeface="Söhne"/>
            </a:endParaRPr>
          </a:p>
          <a:p>
            <a:r>
              <a:rPr lang="en-US" sz="2400" b="1" dirty="0" smtClean="0">
                <a:solidFill>
                  <a:srgbClr val="374151"/>
                </a:solidFill>
                <a:latin typeface="Söhne"/>
              </a:rPr>
              <a:t>LEO </a:t>
            </a:r>
            <a:r>
              <a:rPr lang="en-US" sz="2400" b="1" dirty="0">
                <a:solidFill>
                  <a:srgbClr val="374151"/>
                </a:solidFill>
                <a:latin typeface="Söhne"/>
              </a:rPr>
              <a:t>Orbit</a:t>
            </a:r>
            <a:r>
              <a:rPr lang="en-US" sz="2400" dirty="0">
                <a:solidFill>
                  <a:srgbClr val="374151"/>
                </a:solidFill>
                <a:latin typeface="Söhne"/>
              </a:rPr>
              <a:t>: High success rate across various payload masses.</a:t>
            </a:r>
          </a:p>
          <a:p>
            <a:r>
              <a:rPr lang="en-US" sz="2400" b="1" dirty="0">
                <a:solidFill>
                  <a:srgbClr val="374151"/>
                </a:solidFill>
                <a:latin typeface="Söhne"/>
              </a:rPr>
              <a:t>ISS Orbit</a:t>
            </a:r>
            <a:r>
              <a:rPr lang="en-US" sz="2400" dirty="0">
                <a:solidFill>
                  <a:srgbClr val="374151"/>
                </a:solidFill>
                <a:latin typeface="Söhne"/>
              </a:rPr>
              <a:t>: Generally successful, with some failures at lower payloads.</a:t>
            </a:r>
          </a:p>
          <a:p>
            <a:r>
              <a:rPr lang="en-US" sz="2400" b="1" dirty="0">
                <a:solidFill>
                  <a:srgbClr val="374151"/>
                </a:solidFill>
                <a:latin typeface="Söhne"/>
              </a:rPr>
              <a:t>GTO Orbit</a:t>
            </a:r>
            <a:r>
              <a:rPr lang="en-US" sz="2400" dirty="0">
                <a:solidFill>
                  <a:srgbClr val="374151"/>
                </a:solidFill>
                <a:latin typeface="Söhne"/>
              </a:rPr>
              <a:t>: Mixed success, no clear link to payload mass.</a:t>
            </a:r>
          </a:p>
          <a:p>
            <a:r>
              <a:rPr lang="en-US" sz="2400" b="1" dirty="0">
                <a:solidFill>
                  <a:srgbClr val="374151"/>
                </a:solidFill>
                <a:latin typeface="Söhne"/>
              </a:rPr>
              <a:t>Other Orbits (ES-L1, SSO, HEO, MEO, VLEO)</a:t>
            </a:r>
            <a:r>
              <a:rPr lang="en-US" sz="2400" dirty="0">
                <a:solidFill>
                  <a:srgbClr val="374151"/>
                </a:solidFill>
                <a:latin typeface="Söhne"/>
              </a:rPr>
              <a:t>: Fewer launches but mostly successful, independent of payload size.</a:t>
            </a:r>
          </a:p>
          <a:p>
            <a:r>
              <a:rPr lang="en-US" sz="2400" b="1" dirty="0">
                <a:solidFill>
                  <a:srgbClr val="374151"/>
                </a:solidFill>
                <a:latin typeface="Söhne"/>
              </a:rPr>
              <a:t>SO Orbit</a:t>
            </a:r>
            <a:r>
              <a:rPr lang="en-US" sz="2400" dirty="0">
                <a:solidFill>
                  <a:srgbClr val="374151"/>
                </a:solidFill>
                <a:latin typeface="Söhne"/>
              </a:rPr>
              <a:t>: Limited data, but includes both success and failure.</a:t>
            </a:r>
          </a:p>
          <a:p>
            <a:r>
              <a:rPr lang="en-US" sz="2400" b="1" dirty="0">
                <a:solidFill>
                  <a:srgbClr val="374151"/>
                </a:solidFill>
                <a:latin typeface="Söhne"/>
              </a:rPr>
              <a:t>GEO Orbit</a:t>
            </a:r>
            <a:r>
              <a:rPr lang="en-US" sz="2400" dirty="0">
                <a:solidFill>
                  <a:srgbClr val="374151"/>
                </a:solidFill>
                <a:latin typeface="Söhne"/>
              </a:rPr>
              <a:t>: Small sample size, yet high success observed</a:t>
            </a:r>
            <a:r>
              <a:rPr lang="en-US" sz="2400" dirty="0" smtClean="0">
                <a:solidFill>
                  <a:srgbClr val="374151"/>
                </a:solidFill>
                <a:latin typeface="Söhne"/>
              </a:rPr>
              <a:t>.</a:t>
            </a:r>
            <a:endParaRPr lang="en-US" sz="2400" dirty="0">
              <a:solidFill>
                <a:srgbClr val="374151"/>
              </a:solidFill>
              <a:latin typeface="Söhne"/>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Resim 1"/>
          <p:cNvPicPr>
            <a:picLocks noChangeAspect="1"/>
          </p:cNvPicPr>
          <p:nvPr/>
        </p:nvPicPr>
        <p:blipFill>
          <a:blip r:embed="rId3"/>
          <a:stretch>
            <a:fillRect/>
          </a:stretch>
        </p:blipFill>
        <p:spPr>
          <a:xfrm>
            <a:off x="5195474" y="1644979"/>
            <a:ext cx="6090137" cy="384935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71518" y="1560745"/>
            <a:ext cx="4200573" cy="3811588"/>
          </a:xfrm>
          <a:prstGeom prst="rect">
            <a:avLst/>
          </a:prstGeom>
        </p:spPr>
        <p:txBody>
          <a:bodyPr>
            <a:normAutofit fontScale="70000" lnSpcReduction="20000"/>
          </a:bodyPr>
          <a:lstStyle/>
          <a:p>
            <a:pPr marL="0" indent="0">
              <a:buNone/>
            </a:pPr>
            <a:r>
              <a:rPr lang="tr-TR" sz="2400" dirty="0" smtClean="0">
                <a:solidFill>
                  <a:srgbClr val="374151"/>
                </a:solidFill>
                <a:latin typeface="Söhne"/>
              </a:rPr>
              <a:t>T</a:t>
            </a:r>
            <a:r>
              <a:rPr lang="en-US" sz="2400" dirty="0" smtClean="0">
                <a:solidFill>
                  <a:srgbClr val="374151"/>
                </a:solidFill>
                <a:latin typeface="Söhne"/>
              </a:rPr>
              <a:t>he </a:t>
            </a:r>
            <a:r>
              <a:rPr lang="en-US" sz="2400" dirty="0">
                <a:solidFill>
                  <a:srgbClr val="374151"/>
                </a:solidFill>
                <a:latin typeface="Söhne"/>
              </a:rPr>
              <a:t>overall decade trend shows marked improvement in the success rate, with a </a:t>
            </a:r>
            <a:r>
              <a:rPr lang="tr-TR" sz="2400" dirty="0" err="1" smtClean="0">
                <a:solidFill>
                  <a:srgbClr val="374151"/>
                </a:solidFill>
                <a:latin typeface="Söhne"/>
              </a:rPr>
              <a:t>little</a:t>
            </a:r>
            <a:r>
              <a:rPr lang="en-US" sz="2400" dirty="0" smtClean="0">
                <a:solidFill>
                  <a:srgbClr val="374151"/>
                </a:solidFill>
                <a:latin typeface="Söhne"/>
              </a:rPr>
              <a:t> </a:t>
            </a:r>
            <a:r>
              <a:rPr lang="en-US" sz="2400" dirty="0">
                <a:solidFill>
                  <a:srgbClr val="374151"/>
                </a:solidFill>
                <a:latin typeface="Söhne"/>
              </a:rPr>
              <a:t>dip occurring in 2020</a:t>
            </a:r>
            <a:r>
              <a:rPr lang="en-US" sz="2400" dirty="0" smtClean="0">
                <a:solidFill>
                  <a:srgbClr val="374151"/>
                </a:solidFill>
                <a:latin typeface="Söhne"/>
              </a:rPr>
              <a:t>.</a:t>
            </a:r>
            <a:endParaRPr lang="tr-TR" sz="2400" b="1" dirty="0" smtClean="0">
              <a:solidFill>
                <a:srgbClr val="374151"/>
              </a:solidFill>
              <a:latin typeface="Söhne"/>
            </a:endParaRPr>
          </a:p>
          <a:p>
            <a:r>
              <a:rPr lang="en-US" sz="2400" b="1" dirty="0" smtClean="0">
                <a:solidFill>
                  <a:srgbClr val="374151"/>
                </a:solidFill>
                <a:latin typeface="Söhne"/>
              </a:rPr>
              <a:t>2010</a:t>
            </a:r>
            <a:r>
              <a:rPr lang="en-US" sz="2400" dirty="0">
                <a:solidFill>
                  <a:srgbClr val="374151"/>
                </a:solidFill>
                <a:latin typeface="Söhne"/>
              </a:rPr>
              <a:t>: Started with a low success rate.</a:t>
            </a:r>
          </a:p>
          <a:p>
            <a:r>
              <a:rPr lang="en-US" sz="2400" b="1" dirty="0">
                <a:solidFill>
                  <a:srgbClr val="374151"/>
                </a:solidFill>
                <a:latin typeface="Söhne"/>
              </a:rPr>
              <a:t>2010-2013</a:t>
            </a:r>
            <a:r>
              <a:rPr lang="en-US" sz="2400" dirty="0">
                <a:solidFill>
                  <a:srgbClr val="374151"/>
                </a:solidFill>
                <a:latin typeface="Söhne"/>
              </a:rPr>
              <a:t>: Steady increase in success rate.</a:t>
            </a:r>
          </a:p>
          <a:p>
            <a:r>
              <a:rPr lang="en-US" sz="2400" b="1" dirty="0">
                <a:solidFill>
                  <a:srgbClr val="374151"/>
                </a:solidFill>
                <a:latin typeface="Söhne"/>
              </a:rPr>
              <a:t>2013-2017</a:t>
            </a:r>
            <a:r>
              <a:rPr lang="en-US" sz="2400" dirty="0">
                <a:solidFill>
                  <a:srgbClr val="374151"/>
                </a:solidFill>
                <a:latin typeface="Söhne"/>
              </a:rPr>
              <a:t>: Some fluctuation but generally upward trend.</a:t>
            </a:r>
          </a:p>
          <a:p>
            <a:r>
              <a:rPr lang="en-US" sz="2400" b="1" dirty="0">
                <a:solidFill>
                  <a:srgbClr val="374151"/>
                </a:solidFill>
                <a:latin typeface="Söhne"/>
              </a:rPr>
              <a:t>2018</a:t>
            </a:r>
            <a:r>
              <a:rPr lang="en-US" sz="2400" dirty="0">
                <a:solidFill>
                  <a:srgbClr val="374151"/>
                </a:solidFill>
                <a:latin typeface="Söhne"/>
              </a:rPr>
              <a:t>: Slight decrease in success rate from 2017.</a:t>
            </a:r>
          </a:p>
          <a:p>
            <a:r>
              <a:rPr lang="en-US" sz="2400" b="1" dirty="0">
                <a:solidFill>
                  <a:srgbClr val="374151"/>
                </a:solidFill>
                <a:latin typeface="Söhne"/>
              </a:rPr>
              <a:t>2019</a:t>
            </a:r>
            <a:r>
              <a:rPr lang="en-US" sz="2400" dirty="0">
                <a:solidFill>
                  <a:srgbClr val="374151"/>
                </a:solidFill>
                <a:latin typeface="Söhne"/>
              </a:rPr>
              <a:t>: Success rate recovers and improves.</a:t>
            </a:r>
          </a:p>
          <a:p>
            <a:r>
              <a:rPr lang="en-US" sz="2400" b="1" dirty="0">
                <a:solidFill>
                  <a:srgbClr val="374151"/>
                </a:solidFill>
                <a:latin typeface="Söhne"/>
              </a:rPr>
              <a:t>2020</a:t>
            </a:r>
            <a:r>
              <a:rPr lang="en-US" sz="2400" dirty="0">
                <a:solidFill>
                  <a:srgbClr val="374151"/>
                </a:solidFill>
                <a:latin typeface="Söhne"/>
              </a:rPr>
              <a:t>: Appears to show a </a:t>
            </a:r>
            <a:r>
              <a:rPr lang="tr-TR" sz="2400" dirty="0" err="1" smtClean="0">
                <a:solidFill>
                  <a:srgbClr val="374151"/>
                </a:solidFill>
                <a:latin typeface="Söhne"/>
              </a:rPr>
              <a:t>little</a:t>
            </a:r>
            <a:r>
              <a:rPr lang="tr-TR" sz="2400" dirty="0" smtClean="0">
                <a:solidFill>
                  <a:srgbClr val="374151"/>
                </a:solidFill>
                <a:latin typeface="Söhne"/>
              </a:rPr>
              <a:t> </a:t>
            </a:r>
            <a:r>
              <a:rPr lang="en-US" sz="2400" dirty="0" smtClean="0">
                <a:solidFill>
                  <a:srgbClr val="374151"/>
                </a:solidFill>
                <a:latin typeface="Söhne"/>
              </a:rPr>
              <a:t>drop </a:t>
            </a:r>
            <a:r>
              <a:rPr lang="en-US" sz="2400" dirty="0">
                <a:solidFill>
                  <a:srgbClr val="374151"/>
                </a:solidFill>
                <a:latin typeface="Söhne"/>
              </a:rPr>
              <a:t>in success rate</a:t>
            </a:r>
            <a:r>
              <a:rPr lang="en-US" sz="2400" dirty="0" smtClean="0">
                <a:solidFill>
                  <a:srgbClr val="374151"/>
                </a:solidFill>
                <a:latin typeface="Söhne"/>
              </a:rPr>
              <a:t>., </a:t>
            </a:r>
            <a:endParaRPr lang="tr-TR"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Resim 1"/>
          <p:cNvPicPr>
            <a:picLocks noChangeAspect="1"/>
          </p:cNvPicPr>
          <p:nvPr/>
        </p:nvPicPr>
        <p:blipFill>
          <a:blip r:embed="rId3"/>
          <a:stretch>
            <a:fillRect/>
          </a:stretch>
        </p:blipFill>
        <p:spPr>
          <a:xfrm>
            <a:off x="770011" y="1560745"/>
            <a:ext cx="5534025" cy="42481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92328" y="1380968"/>
            <a:ext cx="5960191" cy="2387844"/>
          </a:xfrm>
          <a:prstGeom prst="rect">
            <a:avLst/>
          </a:prstGeom>
        </p:spPr>
        <p:txBody>
          <a:bodyPr>
            <a:normAutofit fontScale="77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Objective</a:t>
            </a:r>
            <a:r>
              <a:rPr lang="en-US" sz="2200" dirty="0">
                <a:solidFill>
                  <a:schemeClr val="accent3">
                    <a:lumMod val="25000"/>
                  </a:schemeClr>
                </a:solidFill>
                <a:latin typeface="Abadi" panose="020B0604020104020204" pitchFamily="34" charset="0"/>
              </a:rPr>
              <a:t>: Identify unique launch sites in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 Distinct launch site names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 table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Purpose: To explore the variety and uniqueness of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 locations</a:t>
            </a:r>
            <a:r>
              <a:rPr lang="en-US" sz="2200" dirty="0" smtClean="0">
                <a:solidFill>
                  <a:schemeClr val="accent3">
                    <a:lumMod val="25000"/>
                  </a:schemeClr>
                </a:solidFill>
                <a:latin typeface="Abadi" panose="020B0604020104020204" pitchFamily="34" charset="0"/>
              </a:rPr>
              <a:t>.</a:t>
            </a:r>
            <a:endParaRPr lang="tr-TR"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Resim 1"/>
          <p:cNvPicPr>
            <a:picLocks noChangeAspect="1"/>
          </p:cNvPicPr>
          <p:nvPr/>
        </p:nvPicPr>
        <p:blipFill rotWithShape="1">
          <a:blip r:embed="rId3"/>
          <a:srcRect l="1305" r="22998" b="11589"/>
          <a:stretch/>
        </p:blipFill>
        <p:spPr>
          <a:xfrm>
            <a:off x="6181637" y="1739778"/>
            <a:ext cx="5913023" cy="4644605"/>
          </a:xfrm>
          <a:prstGeom prst="rect">
            <a:avLst/>
          </a:prstGeom>
        </p:spPr>
      </p:pic>
      <p:pic>
        <p:nvPicPr>
          <p:cNvPr id="6" name="Resim 5"/>
          <p:cNvPicPr>
            <a:picLocks noChangeAspect="1"/>
          </p:cNvPicPr>
          <p:nvPr/>
        </p:nvPicPr>
        <p:blipFill rotWithShape="1">
          <a:blip r:embed="rId3"/>
          <a:srcRect l="32070" t="42884" r="51434" b="28540"/>
          <a:stretch/>
        </p:blipFill>
        <p:spPr>
          <a:xfrm>
            <a:off x="1523437" y="3485417"/>
            <a:ext cx="3159773" cy="309107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9863" y="1572322"/>
            <a:ext cx="5084957" cy="4013469"/>
          </a:xfrm>
          <a:prstGeom prst="rect">
            <a:avLst/>
          </a:prstGeom>
        </p:spPr>
        <p:txBody>
          <a:bodyPr>
            <a:normAutofit fontScale="850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Objective</a:t>
            </a:r>
            <a:r>
              <a:rPr lang="en-US" sz="2200" dirty="0">
                <a:solidFill>
                  <a:schemeClr val="accent3">
                    <a:lumMod val="25000"/>
                  </a:schemeClr>
                </a:solidFill>
                <a:latin typeface="Abadi" panose="020B0604020104020204" pitchFamily="34" charset="0"/>
              </a:rPr>
              <a:t>: Display records for launch sites starting with 'CCA'.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Details:</a:t>
            </a:r>
          </a:p>
          <a:p>
            <a:pPr>
              <a:lnSpc>
                <a:spcPct val="100000"/>
              </a:lnSpc>
              <a:spcBef>
                <a:spcPts val="1400"/>
              </a:spcBef>
            </a:pPr>
            <a:r>
              <a:rPr lang="en-US" sz="2200" dirty="0">
                <a:solidFill>
                  <a:schemeClr val="accent3">
                    <a:lumMod val="25000"/>
                  </a:schemeClr>
                </a:solidFill>
                <a:latin typeface="Abadi" panose="020B0604020104020204" pitchFamily="34" charset="0"/>
              </a:rPr>
              <a:t>Select: All columns (SELECT *).</a:t>
            </a:r>
          </a:p>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dataset table (FROM SPACEXTABLE).</a:t>
            </a:r>
          </a:p>
          <a:p>
            <a:pPr>
              <a:lnSpc>
                <a:spcPct val="100000"/>
              </a:lnSpc>
              <a:spcBef>
                <a:spcPts val="1400"/>
              </a:spcBef>
            </a:pPr>
            <a:r>
              <a:rPr lang="en-US" sz="2200" dirty="0">
                <a:solidFill>
                  <a:schemeClr val="accent3">
                    <a:lumMod val="25000"/>
                  </a:schemeClr>
                </a:solidFill>
                <a:latin typeface="Abadi" panose="020B0604020104020204" pitchFamily="34" charset="0"/>
              </a:rPr>
              <a:t>Criteria: Launch sites beginning with 'CCA'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a:t>
            </a:r>
          </a:p>
          <a:p>
            <a:pPr>
              <a:lnSpc>
                <a:spcPct val="100000"/>
              </a:lnSpc>
              <a:spcBef>
                <a:spcPts val="1400"/>
              </a:spcBef>
            </a:pPr>
            <a:r>
              <a:rPr lang="en-US" sz="2200" dirty="0">
                <a:solidFill>
                  <a:schemeClr val="accent3">
                    <a:lumMod val="25000"/>
                  </a:schemeClr>
                </a:solidFill>
                <a:latin typeface="Abadi" panose="020B0604020104020204" pitchFamily="34" charset="0"/>
              </a:rPr>
              <a:t>Limit: Show only the first 5 matching records (LIMIT 5).</a:t>
            </a:r>
          </a:p>
          <a:p>
            <a:pPr>
              <a:lnSpc>
                <a:spcPct val="100000"/>
              </a:lnSpc>
              <a:spcBef>
                <a:spcPts val="1400"/>
              </a:spcBef>
            </a:pPr>
            <a:r>
              <a:rPr lang="en-US" sz="2200" dirty="0">
                <a:solidFill>
                  <a:schemeClr val="accent3">
                    <a:lumMod val="25000"/>
                  </a:schemeClr>
                </a:solidFill>
                <a:latin typeface="Abadi" panose="020B0604020104020204" pitchFamily="34" charset="0"/>
              </a:rPr>
              <a:t>Purpose: To analyze and compare specific launch site data</a:t>
            </a:r>
            <a:r>
              <a:rPr lang="en-US" sz="2200" dirty="0" smtClean="0">
                <a:solidFill>
                  <a:schemeClr val="accent3">
                    <a:lumMod val="25000"/>
                  </a:schemeClr>
                </a:solidFill>
                <a:latin typeface="Abadi" panose="020B0604020104020204" pitchFamily="34" charset="0"/>
              </a:rPr>
              <a:t>.</a:t>
            </a:r>
            <a:endParaRPr lang="tr-TR" sz="2200" dirty="0" smtClean="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a:t>
            </a:r>
            <a:r>
              <a:rPr lang="tr-TR" dirty="0" err="1">
                <a:solidFill>
                  <a:srgbClr val="0B49CB"/>
                </a:solidFill>
                <a:latin typeface="Abadi"/>
              </a:rPr>
              <a:t>R</a:t>
            </a:r>
            <a:r>
              <a:rPr lang="tr-TR" dirty="0" err="1" smtClean="0">
                <a:solidFill>
                  <a:srgbClr val="0B49CB"/>
                </a:solidFill>
                <a:latin typeface="Abadi"/>
              </a:rPr>
              <a:t>ecordings</a:t>
            </a:r>
            <a:r>
              <a:rPr lang="tr-TR" dirty="0" smtClean="0">
                <a:solidFill>
                  <a:srgbClr val="0B49CB"/>
                </a:solidFill>
                <a:latin typeface="Abadi"/>
              </a:rPr>
              <a:t> </a:t>
            </a:r>
            <a:r>
              <a:rPr lang="en-US" dirty="0" smtClean="0">
                <a:solidFill>
                  <a:srgbClr val="0B49CB"/>
                </a:solidFill>
                <a:latin typeface="Abadi"/>
              </a:rPr>
              <a:t>Names Begin</a:t>
            </a:r>
            <a:r>
              <a:rPr lang="tr-TR" dirty="0" err="1" smtClean="0">
                <a:solidFill>
                  <a:srgbClr val="0B49CB"/>
                </a:solidFill>
                <a:latin typeface="Abadi"/>
              </a:rPr>
              <a:t>ning</a:t>
            </a:r>
            <a:r>
              <a:rPr lang="en-US" dirty="0" smtClean="0">
                <a:solidFill>
                  <a:srgbClr val="0B49CB"/>
                </a:solidFill>
                <a:latin typeface="Abadi"/>
              </a:rPr>
              <a:t> </a:t>
            </a:r>
            <a:r>
              <a:rPr lang="en-US" dirty="0">
                <a:solidFill>
                  <a:srgbClr val="0B49CB"/>
                </a:solidFill>
                <a:latin typeface="Abadi"/>
              </a:rPr>
              <a:t>with 'CCA'</a:t>
            </a:r>
          </a:p>
        </p:txBody>
      </p:sp>
      <p:pic>
        <p:nvPicPr>
          <p:cNvPr id="2" name="Resim 1"/>
          <p:cNvPicPr>
            <a:picLocks noChangeAspect="1"/>
          </p:cNvPicPr>
          <p:nvPr/>
        </p:nvPicPr>
        <p:blipFill rotWithShape="1">
          <a:blip r:embed="rId3"/>
          <a:srcRect t="5050" r="8373" b="6223"/>
          <a:stretch/>
        </p:blipFill>
        <p:spPr>
          <a:xfrm>
            <a:off x="5915649" y="1798983"/>
            <a:ext cx="5961613" cy="326003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29741" y="1475932"/>
            <a:ext cx="5706653" cy="395538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Calculate the total payload mass carried by boosters launched by NASA under the CRS (Commercial Resupply Services) program.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Use SUM("PAYLOAD_MASS__KG_") to calculate the total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FROM Clause: The table containing the data is SPACEXTABLE.</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Filters records where the customer is NASA (CRS), specified as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Purpose: To assess the total mass carried to space by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NASA's CRS missions</a:t>
            </a:r>
            <a:r>
              <a:rPr lang="en-US" sz="2200" dirty="0" smtClean="0">
                <a:solidFill>
                  <a:schemeClr val="accent3">
                    <a:lumMod val="25000"/>
                  </a:schemeClr>
                </a:solidFill>
                <a:latin typeface="Abadi" panose="020B0604020104020204" pitchFamily="34" charset="0"/>
              </a:rPr>
              <a:t>.</a:t>
            </a:r>
            <a:endParaRPr lang="tr-TR" sz="2200" dirty="0" smtClean="0">
              <a:solidFill>
                <a:schemeClr val="accent3">
                  <a:lumMod val="25000"/>
                </a:schemeClr>
              </a:solidFill>
              <a:latin typeface="Abadi" panose="020B0604020104020204" pitchFamily="34" charset="0"/>
            </a:endParaRPr>
          </a:p>
          <a:p>
            <a:pPr marL="0" indent="0" algn="ctr">
              <a:lnSpc>
                <a:spcPct val="100000"/>
              </a:lnSpc>
              <a:spcBef>
                <a:spcPts val="1400"/>
              </a:spcBef>
              <a:buNone/>
            </a:pPr>
            <a:r>
              <a:rPr lang="tr-TR" sz="3600" b="1" dirty="0" smtClean="0">
                <a:solidFill>
                  <a:schemeClr val="accent3">
                    <a:lumMod val="25000"/>
                  </a:schemeClr>
                </a:solidFill>
                <a:latin typeface="Abadi" panose="020B0604020104020204" pitchFamily="34" charset="0"/>
              </a:rPr>
              <a:t>FOUND AS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Resim 1"/>
          <p:cNvPicPr>
            <a:picLocks noChangeAspect="1"/>
          </p:cNvPicPr>
          <p:nvPr/>
        </p:nvPicPr>
        <p:blipFill rotWithShape="1">
          <a:blip r:embed="rId3"/>
          <a:srcRect l="30384" t="18119" r="7109" b="38793"/>
          <a:stretch/>
        </p:blipFill>
        <p:spPr>
          <a:xfrm>
            <a:off x="6279614" y="1817783"/>
            <a:ext cx="5659206" cy="242371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Resim 5"/>
          <p:cNvPicPr>
            <a:picLocks noChangeAspect="1"/>
          </p:cNvPicPr>
          <p:nvPr/>
        </p:nvPicPr>
        <p:blipFill rotWithShape="1">
          <a:blip r:embed="rId3"/>
          <a:srcRect l="30771" t="58083" r="11763"/>
          <a:stretch/>
        </p:blipFill>
        <p:spPr>
          <a:xfrm>
            <a:off x="6235547" y="2170323"/>
            <a:ext cx="4761803" cy="2203373"/>
          </a:xfrm>
          <a:prstGeom prst="rect">
            <a:avLst/>
          </a:prstGeom>
        </p:spPr>
      </p:pic>
      <p:sp>
        <p:nvSpPr>
          <p:cNvPr id="7" name="Content Placeholder 4">
            <a:extLst>
              <a:ext uri="{FF2B5EF4-FFF2-40B4-BE49-F238E27FC236}">
                <a16:creationId xmlns:a16="http://schemas.microsoft.com/office/drawing/2014/main" id="{1B07C49E-AFFC-EC46-8930-E4D428F5F943}"/>
              </a:ext>
            </a:extLst>
          </p:cNvPr>
          <p:cNvSpPr txBox="1">
            <a:spLocks/>
          </p:cNvSpPr>
          <p:nvPr/>
        </p:nvSpPr>
        <p:spPr>
          <a:xfrm>
            <a:off x="770012" y="1619151"/>
            <a:ext cx="5190114" cy="395538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Determine the average payload mass carried by the Falcon 9 version 1.1 booster.</a:t>
            </a:r>
          </a:p>
          <a:p>
            <a:pPr>
              <a:lnSpc>
                <a:spcPct val="100000"/>
              </a:lnSpc>
              <a:spcBef>
                <a:spcPts val="1400"/>
              </a:spcBef>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Uses AVG("PAYLOAD_MASS__KG_") to calculate the average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FROM Clause: The data is sourced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Filters records for the Falcon 9 version 1.1 booster, specified as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 'F9 v1.1'.</a:t>
            </a:r>
          </a:p>
          <a:p>
            <a:pPr>
              <a:lnSpc>
                <a:spcPct val="100000"/>
              </a:lnSpc>
              <a:spcBef>
                <a:spcPts val="1400"/>
              </a:spcBef>
            </a:pPr>
            <a:r>
              <a:rPr lang="en-US" sz="2200" dirty="0">
                <a:solidFill>
                  <a:schemeClr val="accent3">
                    <a:lumMod val="25000"/>
                  </a:schemeClr>
                </a:solidFill>
                <a:latin typeface="Abadi" panose="020B0604020104020204" pitchFamily="34" charset="0"/>
              </a:rPr>
              <a:t>Purpose: To understand the payload capacity efficiency of the Falcon 9 version 1.1 booster</a:t>
            </a:r>
            <a:r>
              <a:rPr lang="en-US" sz="2200" dirty="0" smtClean="0">
                <a:solidFill>
                  <a:schemeClr val="accent3">
                    <a:lumMod val="25000"/>
                  </a:schemeClr>
                </a:solidFill>
                <a:latin typeface="Abadi" panose="020B0604020104020204" pitchFamily="34" charset="0"/>
              </a:rPr>
              <a:t>.</a:t>
            </a:r>
            <a:endParaRPr lang="tr-TR" sz="2200" dirty="0" smtClean="0">
              <a:solidFill>
                <a:schemeClr val="accent3">
                  <a:lumMod val="25000"/>
                </a:schemeClr>
              </a:solidFill>
              <a:latin typeface="Abadi" panose="020B0604020104020204" pitchFamily="34" charset="0"/>
            </a:endParaRPr>
          </a:p>
          <a:p>
            <a:pPr marL="0" indent="0" algn="ctr">
              <a:lnSpc>
                <a:spcPct val="100000"/>
              </a:lnSpc>
              <a:spcBef>
                <a:spcPts val="1400"/>
              </a:spcBef>
              <a:buNone/>
            </a:pPr>
            <a:r>
              <a:rPr lang="tr-TR" sz="3600" b="1" dirty="0" smtClean="0">
                <a:solidFill>
                  <a:schemeClr val="accent3">
                    <a:lumMod val="25000"/>
                  </a:schemeClr>
                </a:solidFill>
                <a:latin typeface="Abadi" panose="020B0604020104020204" pitchFamily="34" charset="0"/>
              </a:rPr>
              <a:t>FOUND AS 2928.4</a:t>
            </a: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69962" y="1619151"/>
            <a:ext cx="5127868" cy="362722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Identify the date of the first successful landing on a ground pad.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Utilizes MIN("Date") to find the earliest date.</a:t>
            </a:r>
          </a:p>
          <a:p>
            <a:pPr>
              <a:lnSpc>
                <a:spcPct val="100000"/>
              </a:lnSpc>
              <a:spcBef>
                <a:spcPts val="1400"/>
              </a:spcBef>
            </a:pPr>
            <a:r>
              <a:rPr lang="en-US" sz="2200" dirty="0">
                <a:solidFill>
                  <a:schemeClr val="accent3">
                    <a:lumMod val="25000"/>
                  </a:schemeClr>
                </a:solidFill>
                <a:latin typeface="Abadi" panose="020B0604020104020204" pitchFamily="34" charset="0"/>
              </a:rPr>
              <a:t>FROM Clause: Data is drawn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Filters for successful ground pad landings, specified as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LIKE '</a:t>
            </a:r>
            <a:r>
              <a:rPr lang="en-US" sz="2200" dirty="0" err="1">
                <a:solidFill>
                  <a:schemeClr val="accent3">
                    <a:lumMod val="25000"/>
                  </a:schemeClr>
                </a:solidFill>
                <a:latin typeface="Abadi" panose="020B0604020104020204" pitchFamily="34" charset="0"/>
              </a:rPr>
              <a:t>Success%ground</a:t>
            </a:r>
            <a:r>
              <a:rPr lang="en-US" sz="2200" dirty="0">
                <a:solidFill>
                  <a:schemeClr val="accent3">
                    <a:lumMod val="25000"/>
                  </a:schemeClr>
                </a:solidFill>
                <a:latin typeface="Abadi" panose="020B0604020104020204" pitchFamily="34" charset="0"/>
              </a:rPr>
              <a:t> pad%'.</a:t>
            </a:r>
          </a:p>
          <a:p>
            <a:pPr>
              <a:lnSpc>
                <a:spcPct val="100000"/>
              </a:lnSpc>
              <a:spcBef>
                <a:spcPts val="1400"/>
              </a:spcBef>
            </a:pPr>
            <a:r>
              <a:rPr lang="en-US" sz="2200" dirty="0">
                <a:solidFill>
                  <a:schemeClr val="accent3">
                    <a:lumMod val="25000"/>
                  </a:schemeClr>
                </a:solidFill>
                <a:latin typeface="Abadi" panose="020B0604020104020204" pitchFamily="34" charset="0"/>
              </a:rPr>
              <a:t>Purpose: To pinpoint when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first achieved a successful ground pad landing, marking a significant milestone.</a:t>
            </a:r>
            <a:endParaRPr lang="tr-TR" sz="3600" b="1" dirty="0" smtClean="0">
              <a:solidFill>
                <a:schemeClr val="accent3">
                  <a:lumMod val="25000"/>
                </a:schemeClr>
              </a:solidFill>
              <a:latin typeface="Abadi" panose="020B0604020104020204" pitchFamily="34" charset="0"/>
            </a:endParaRPr>
          </a:p>
        </p:txBody>
      </p:sp>
      <p:pic>
        <p:nvPicPr>
          <p:cNvPr id="7" name="Resim 6"/>
          <p:cNvPicPr>
            <a:picLocks noChangeAspect="1"/>
          </p:cNvPicPr>
          <p:nvPr/>
        </p:nvPicPr>
        <p:blipFill rotWithShape="1">
          <a:blip r:embed="rId3"/>
          <a:srcRect l="32111" t="34418" r="15428" b="24564"/>
          <a:stretch/>
        </p:blipFill>
        <p:spPr>
          <a:xfrm>
            <a:off x="5349240" y="1702191"/>
            <a:ext cx="6663690" cy="2942238"/>
          </a:xfrm>
          <a:prstGeom prst="rect">
            <a:avLst/>
          </a:prstGeom>
        </p:spPr>
      </p:pic>
      <p:pic>
        <p:nvPicPr>
          <p:cNvPr id="8" name="Resim 7"/>
          <p:cNvPicPr>
            <a:picLocks noChangeAspect="1"/>
          </p:cNvPicPr>
          <p:nvPr/>
        </p:nvPicPr>
        <p:blipFill rotWithShape="1">
          <a:blip r:embed="rId3"/>
          <a:srcRect l="31528" t="64767" r="58613" b="27183"/>
          <a:stretch/>
        </p:blipFill>
        <p:spPr>
          <a:xfrm>
            <a:off x="1691640" y="4892040"/>
            <a:ext cx="2788920" cy="12860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69962" y="1619151"/>
            <a:ext cx="5269808" cy="3741125"/>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List the names of the boosters that achieved successful landings on a drone ship and carried a payload mass between 4000 and 6000 kilograms.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Chooses the booster version names (SELECT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Clause: Data is extracted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Applies two conditions — a successful landing on a drone ship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'Success (drone ship)') and a payload mass between 4000 and 6000 kg ("PAYLOAD_MASS__KG_" BETWEEN 4000 AND 6000).</a:t>
            </a:r>
          </a:p>
          <a:p>
            <a:pPr>
              <a:lnSpc>
                <a:spcPct val="100000"/>
              </a:lnSpc>
              <a:spcBef>
                <a:spcPts val="1400"/>
              </a:spcBef>
            </a:pPr>
            <a:r>
              <a:rPr lang="en-US" sz="2200" dirty="0">
                <a:solidFill>
                  <a:schemeClr val="accent3">
                    <a:lumMod val="25000"/>
                  </a:schemeClr>
                </a:solidFill>
                <a:latin typeface="Abadi" panose="020B0604020104020204" pitchFamily="34" charset="0"/>
              </a:rPr>
              <a:t>Purpose: To analyze the performance of specific boosters that successfully landed on a drone ship while carrying a significant payload </a:t>
            </a:r>
            <a:r>
              <a:rPr lang="en-US" sz="2200" dirty="0" smtClean="0">
                <a:solidFill>
                  <a:schemeClr val="accent3">
                    <a:lumMod val="25000"/>
                  </a:schemeClr>
                </a:solidFill>
                <a:latin typeface="Abadi" panose="020B0604020104020204" pitchFamily="34" charset="0"/>
              </a:rPr>
              <a:t>mass.</a:t>
            </a:r>
          </a:p>
        </p:txBody>
      </p:sp>
      <p:pic>
        <p:nvPicPr>
          <p:cNvPr id="2" name="Resim 1"/>
          <p:cNvPicPr>
            <a:picLocks noChangeAspect="1"/>
          </p:cNvPicPr>
          <p:nvPr/>
        </p:nvPicPr>
        <p:blipFill rotWithShape="1">
          <a:blip r:embed="rId3"/>
          <a:srcRect l="31758" t="31708" r="6606" b="20122"/>
          <a:stretch/>
        </p:blipFill>
        <p:spPr>
          <a:xfrm>
            <a:off x="5639769" y="1451610"/>
            <a:ext cx="6257942" cy="2994660"/>
          </a:xfrm>
          <a:prstGeom prst="rect">
            <a:avLst/>
          </a:prstGeom>
        </p:spPr>
      </p:pic>
      <p:pic>
        <p:nvPicPr>
          <p:cNvPr id="3" name="Resim 2"/>
          <p:cNvPicPr>
            <a:picLocks noChangeAspect="1"/>
          </p:cNvPicPr>
          <p:nvPr/>
        </p:nvPicPr>
        <p:blipFill rotWithShape="1">
          <a:blip r:embed="rId3"/>
          <a:srcRect l="31065" t="59065" r="55882" b="22732"/>
          <a:stretch/>
        </p:blipFill>
        <p:spPr>
          <a:xfrm>
            <a:off x="2691606" y="5045719"/>
            <a:ext cx="1754271" cy="138149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Resim 1"/>
          <p:cNvPicPr>
            <a:picLocks noChangeAspect="1"/>
          </p:cNvPicPr>
          <p:nvPr/>
        </p:nvPicPr>
        <p:blipFill rotWithShape="1">
          <a:blip r:embed="rId3"/>
          <a:srcRect l="30653" t="26421" r="19109" b="30100"/>
          <a:stretch/>
        </p:blipFill>
        <p:spPr>
          <a:xfrm>
            <a:off x="5850726" y="1612900"/>
            <a:ext cx="6184706" cy="3022600"/>
          </a:xfrm>
          <a:prstGeom prst="rect">
            <a:avLst/>
          </a:prstGeom>
        </p:spPr>
      </p:pic>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69962" y="1619151"/>
            <a:ext cx="5269808" cy="374112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Count the total number of successful and failed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Groups mission outcomes and counts them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p>
          <a:p>
            <a:pPr>
              <a:lnSpc>
                <a:spcPct val="100000"/>
              </a:lnSpc>
              <a:spcBef>
                <a:spcPts val="1400"/>
              </a:spcBef>
            </a:pPr>
            <a:r>
              <a:rPr lang="en-US" sz="2200" dirty="0">
                <a:solidFill>
                  <a:schemeClr val="accent3">
                    <a:lumMod val="25000"/>
                  </a:schemeClr>
                </a:solidFill>
                <a:latin typeface="Abadi" panose="020B0604020104020204" pitchFamily="34" charset="0"/>
              </a:rPr>
              <a:t>FROM Clause: Extracts data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GROUP BY Clause: Organizes the results by mission outcome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Purpose: To evaluate </a:t>
            </a:r>
            <a:r>
              <a:rPr lang="en-US" sz="2200" dirty="0" err="1">
                <a:solidFill>
                  <a:schemeClr val="accent3">
                    <a:lumMod val="25000"/>
                  </a:schemeClr>
                </a:solidFill>
                <a:latin typeface="Abadi" panose="020B0604020104020204" pitchFamily="34" charset="0"/>
              </a:rPr>
              <a:t>SpaceX's</a:t>
            </a:r>
            <a:r>
              <a:rPr lang="en-US" sz="2200" dirty="0">
                <a:solidFill>
                  <a:schemeClr val="accent3">
                    <a:lumMod val="25000"/>
                  </a:schemeClr>
                </a:solidFill>
                <a:latin typeface="Abadi" panose="020B0604020104020204" pitchFamily="34" charset="0"/>
              </a:rPr>
              <a:t> mission success rate by categorizing and counting different mission outcomes.</a:t>
            </a:r>
            <a:endParaRPr lang="en-US" sz="22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69962" y="1619152"/>
            <a:ext cx="5269808" cy="3091394"/>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Count the total number of successful and failed mission outcomes.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Groups mission outcomes and counts them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a:t>
            </a:r>
          </a:p>
          <a:p>
            <a:pPr>
              <a:lnSpc>
                <a:spcPct val="100000"/>
              </a:lnSpc>
              <a:spcBef>
                <a:spcPts val="1400"/>
              </a:spcBef>
            </a:pPr>
            <a:r>
              <a:rPr lang="en-US" sz="2200" dirty="0">
                <a:solidFill>
                  <a:schemeClr val="accent3">
                    <a:lumMod val="25000"/>
                  </a:schemeClr>
                </a:solidFill>
                <a:latin typeface="Abadi" panose="020B0604020104020204" pitchFamily="34" charset="0"/>
              </a:rPr>
              <a:t>FROM Clause: Extracts data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GROUP BY Clause: Organizes the results by mission outcome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Purpose: To evaluate </a:t>
            </a:r>
            <a:r>
              <a:rPr lang="en-US" sz="2200" dirty="0" err="1">
                <a:solidFill>
                  <a:schemeClr val="accent3">
                    <a:lumMod val="25000"/>
                  </a:schemeClr>
                </a:solidFill>
                <a:latin typeface="Abadi" panose="020B0604020104020204" pitchFamily="34" charset="0"/>
              </a:rPr>
              <a:t>SpaceX's</a:t>
            </a:r>
            <a:r>
              <a:rPr lang="en-US" sz="2200" dirty="0">
                <a:solidFill>
                  <a:schemeClr val="accent3">
                    <a:lumMod val="25000"/>
                  </a:schemeClr>
                </a:solidFill>
                <a:latin typeface="Abadi" panose="020B0604020104020204" pitchFamily="34" charset="0"/>
              </a:rPr>
              <a:t> mission success rate by categorizing and counting different mission outcomes.</a:t>
            </a:r>
            <a:endParaRPr lang="en-US" sz="2200" dirty="0" smtClean="0">
              <a:solidFill>
                <a:schemeClr val="accent3">
                  <a:lumMod val="25000"/>
                </a:schemeClr>
              </a:solidFill>
              <a:latin typeface="Abadi" panose="020B0604020104020204" pitchFamily="34" charset="0"/>
            </a:endParaRPr>
          </a:p>
        </p:txBody>
      </p:sp>
      <p:pic>
        <p:nvPicPr>
          <p:cNvPr id="2" name="Resim 1"/>
          <p:cNvPicPr>
            <a:picLocks noChangeAspect="1"/>
          </p:cNvPicPr>
          <p:nvPr/>
        </p:nvPicPr>
        <p:blipFill rotWithShape="1">
          <a:blip r:embed="rId3"/>
          <a:srcRect l="33320" t="24487" r="6100" b="5643"/>
          <a:stretch/>
        </p:blipFill>
        <p:spPr>
          <a:xfrm>
            <a:off x="6027811" y="1356045"/>
            <a:ext cx="6148037" cy="4004231"/>
          </a:xfrm>
          <a:prstGeom prst="rect">
            <a:avLst/>
          </a:prstGeom>
        </p:spPr>
      </p:pic>
      <p:sp>
        <p:nvSpPr>
          <p:cNvPr id="7"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Objective</a:t>
            </a:r>
            <a:r>
              <a:rPr kumimoji="0" lang="tr-TR" altLang="tr-TR" sz="1200" b="0" i="0" u="none" strike="noStrike" cap="none" normalizeH="0" baseline="0" smtClean="0">
                <a:ln>
                  <a:noFill/>
                </a:ln>
                <a:solidFill>
                  <a:srgbClr val="374151"/>
                </a:solidFill>
                <a:effectLst/>
                <a:latin typeface="Söhne"/>
              </a:rPr>
              <a:t>: Identify booster versions that carried the maximum payload mass.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Query Components</a:t>
            </a:r>
            <a:r>
              <a:rPr kumimoji="0" lang="tr-TR" altLang="tr-TR" sz="1200" b="0" i="0" u="none" strike="noStrike" cap="none" normalizeH="0" baseline="0" smtClean="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SELECT Statement</a:t>
            </a:r>
            <a:r>
              <a:rPr kumimoji="0" lang="tr-TR" altLang="tr-TR" sz="1200" b="0" i="0" u="none" strike="noStrike" cap="none" normalizeH="0" baseline="0" smtClean="0">
                <a:ln>
                  <a:noFill/>
                </a:ln>
                <a:solidFill>
                  <a:srgbClr val="374151"/>
                </a:solidFill>
                <a:effectLst/>
                <a:latin typeface="Söhne"/>
              </a:rPr>
              <a:t>: Chooses distinct booster version names (</a:t>
            </a:r>
            <a:r>
              <a:rPr kumimoji="0" lang="tr-TR" altLang="tr-TR" b="1" i="0" u="none" strike="noStrike" cap="none" normalizeH="0" baseline="0" smtClean="0">
                <a:ln>
                  <a:noFill/>
                </a:ln>
                <a:solidFill>
                  <a:srgbClr val="374151"/>
                </a:solidFill>
                <a:effectLst/>
                <a:latin typeface="Söhne Mono"/>
              </a:rPr>
              <a:t>SELECT DISTINCT "Booster_Version"</a:t>
            </a:r>
            <a:r>
              <a:rPr kumimoji="0" lang="tr-TR" altLang="tr-TR" sz="1200" b="0" i="0" u="none" strike="noStrike" cap="none" normalizeH="0" baseline="0" smtClean="0">
                <a:ln>
                  <a:noFill/>
                </a:ln>
                <a:solidFill>
                  <a:srgbClr val="374151"/>
                </a:solidFill>
                <a:effectLst/>
                <a:latin typeface="Söhne"/>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FROM Clause</a:t>
            </a:r>
            <a:r>
              <a:rPr kumimoji="0" lang="tr-TR" altLang="tr-TR" sz="1200" b="0" i="0" u="none" strike="noStrike" cap="none" normalizeH="0" baseline="0" smtClean="0">
                <a:ln>
                  <a:noFill/>
                </a:ln>
                <a:solidFill>
                  <a:srgbClr val="374151"/>
                </a:solidFill>
                <a:effectLst/>
                <a:latin typeface="Söhne"/>
              </a:rPr>
              <a:t>: The data is sourced from the </a:t>
            </a:r>
            <a:r>
              <a:rPr kumimoji="0" lang="tr-TR" altLang="tr-TR" b="1" i="0" u="none" strike="noStrike" cap="none" normalizeH="0" baseline="0" smtClean="0">
                <a:ln>
                  <a:noFill/>
                </a:ln>
                <a:solidFill>
                  <a:srgbClr val="374151"/>
                </a:solidFill>
                <a:effectLst/>
                <a:latin typeface="Söhne Mono"/>
              </a:rPr>
              <a:t>SPACEXTABLE</a:t>
            </a:r>
            <a:r>
              <a:rPr kumimoji="0" lang="tr-TR" altLang="tr-TR" sz="1200" b="0" i="0" u="none" strike="noStrike" cap="none" normalizeH="0" baseline="0" smtClean="0">
                <a:ln>
                  <a:noFill/>
                </a:ln>
                <a:solidFill>
                  <a:srgbClr val="374151"/>
                </a:solidFill>
                <a:effectLst/>
                <a:latin typeface="Söhne"/>
              </a:rPr>
              <a:t> table.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WHERE Clause</a:t>
            </a:r>
            <a:r>
              <a:rPr kumimoji="0" lang="tr-TR" altLang="tr-TR" sz="1200" b="0" i="0" u="none" strike="noStrike" cap="none" normalizeH="0" baseline="0" smtClean="0">
                <a:ln>
                  <a:noFill/>
                </a:ln>
                <a:solidFill>
                  <a:srgbClr val="374151"/>
                </a:solidFill>
                <a:effectLst/>
                <a:latin typeface="Söhne"/>
              </a:rPr>
              <a:t>: Includes a subquery to compare payload masses with the maximum payload mass in the dataset (</a:t>
            </a:r>
            <a:r>
              <a:rPr kumimoji="0" lang="tr-TR" altLang="tr-TR" b="1" i="0" u="none" strike="noStrike" cap="none" normalizeH="0" baseline="0" smtClean="0">
                <a:ln>
                  <a:noFill/>
                </a:ln>
                <a:solidFill>
                  <a:srgbClr val="374151"/>
                </a:solidFill>
                <a:effectLst/>
                <a:latin typeface="Söhne Mono"/>
              </a:rPr>
              <a:t>WHERE "PAYLOAD_MASS__KG_" = (SELECT MAX("PAYLOAD_MASS__KG_") FROM SPACEXTABLE)</a:t>
            </a:r>
            <a:r>
              <a:rPr kumimoji="0" lang="tr-TR" altLang="tr-TR" sz="1200" b="0" i="0" u="none" strike="noStrike" cap="none" normalizeH="0" baseline="0" smtClean="0">
                <a:ln>
                  <a:noFill/>
                </a:ln>
                <a:solidFill>
                  <a:srgbClr val="374151"/>
                </a:solidFill>
                <a:effectLst/>
                <a:latin typeface="Söhne"/>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200" b="1" i="0" u="none" strike="noStrike" cap="none" normalizeH="0" baseline="0" smtClean="0">
                <a:ln>
                  <a:noFill/>
                </a:ln>
                <a:solidFill>
                  <a:srgbClr val="374151"/>
                </a:solidFill>
                <a:effectLst/>
                <a:latin typeface="Söhne"/>
              </a:rPr>
              <a:t>Purpose</a:t>
            </a:r>
            <a:r>
              <a:rPr kumimoji="0" lang="tr-TR" altLang="tr-TR" sz="1200" b="0" i="0" u="none" strike="noStrike" cap="none" normalizeH="0" baseline="0" smtClean="0">
                <a:ln>
                  <a:noFill/>
                </a:ln>
                <a:solidFill>
                  <a:srgbClr val="374151"/>
                </a:solidFill>
                <a:effectLst/>
                <a:latin typeface="Söhne"/>
              </a:rPr>
              <a:t>: To determine which SpaceX booster versions have been used to carry the heaviest payloads, highlighting their capabilities.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369962" y="1619151"/>
            <a:ext cx="6280220" cy="4102775"/>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Display records from 2015 showing months, failure landing outcomes on drone ships, booster versions, and launch sites.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Extracts month, date, booster version, launch site, and landing outcome using string manipulation and column selection.</a:t>
            </a:r>
          </a:p>
          <a:p>
            <a:pPr>
              <a:lnSpc>
                <a:spcPct val="100000"/>
              </a:lnSpc>
              <a:spcBef>
                <a:spcPts val="1400"/>
              </a:spcBef>
            </a:pPr>
            <a:r>
              <a:rPr lang="en-US" sz="2200" dirty="0">
                <a:solidFill>
                  <a:schemeClr val="accent3">
                    <a:lumMod val="25000"/>
                  </a:schemeClr>
                </a:solidFill>
                <a:latin typeface="Abadi" panose="020B0604020104020204" pitchFamily="34" charset="0"/>
              </a:rPr>
              <a:t>FROM Clause: Data is retrieved from the SPACEXTABLE table.</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Filters for failed drone ship landings in 2015 (WHERE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 'Failure (drone ship)' and </a:t>
            </a:r>
            <a:r>
              <a:rPr lang="en-US" sz="2200" dirty="0" err="1">
                <a:solidFill>
                  <a:schemeClr val="accent3">
                    <a:lumMod val="25000"/>
                  </a:schemeClr>
                </a:solidFill>
                <a:latin typeface="Abadi" panose="020B0604020104020204" pitchFamily="34" charset="0"/>
              </a:rPr>
              <a:t>substr</a:t>
            </a:r>
            <a:r>
              <a:rPr lang="en-US" sz="2200" dirty="0">
                <a:solidFill>
                  <a:schemeClr val="accent3">
                    <a:lumMod val="25000"/>
                  </a:schemeClr>
                </a:solidFill>
                <a:latin typeface="Abadi" panose="020B0604020104020204" pitchFamily="34" charset="0"/>
              </a:rPr>
              <a:t>(Date,7,4)='2015').</a:t>
            </a:r>
          </a:p>
          <a:p>
            <a:pPr>
              <a:lnSpc>
                <a:spcPct val="100000"/>
              </a:lnSpc>
              <a:spcBef>
                <a:spcPts val="1400"/>
              </a:spcBef>
            </a:pPr>
            <a:r>
              <a:rPr lang="en-US" sz="2200" dirty="0">
                <a:solidFill>
                  <a:schemeClr val="accent3">
                    <a:lumMod val="25000"/>
                  </a:schemeClr>
                </a:solidFill>
                <a:latin typeface="Abadi" panose="020B0604020104020204" pitchFamily="34" charset="0"/>
              </a:rPr>
              <a:t>Purpose: To analyze specific instances in 2015 when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experienced drone ship landing failures, providing insights into launch outcomes and operations in that year..</a:t>
            </a:r>
            <a:endParaRPr lang="en-US" sz="2200" dirty="0" smtClean="0">
              <a:solidFill>
                <a:schemeClr val="accent3">
                  <a:lumMod val="25000"/>
                </a:schemeClr>
              </a:solidFill>
              <a:latin typeface="Abadi" panose="020B0604020104020204" pitchFamily="34" charset="0"/>
            </a:endParaRPr>
          </a:p>
        </p:txBody>
      </p:sp>
      <p:pic>
        <p:nvPicPr>
          <p:cNvPr id="2" name="Resim 1"/>
          <p:cNvPicPr>
            <a:picLocks noChangeAspect="1"/>
          </p:cNvPicPr>
          <p:nvPr/>
        </p:nvPicPr>
        <p:blipFill rotWithShape="1">
          <a:blip r:embed="rId3"/>
          <a:srcRect l="29353" t="31661" r="11735" b="24546"/>
          <a:stretch/>
        </p:blipFill>
        <p:spPr>
          <a:xfrm>
            <a:off x="6359236" y="1343890"/>
            <a:ext cx="5643652" cy="23691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1B07C49E-AFFC-EC46-8930-E4D428F5F943}"/>
              </a:ext>
            </a:extLst>
          </p:cNvPr>
          <p:cNvSpPr txBox="1">
            <a:spLocks/>
          </p:cNvSpPr>
          <p:nvPr/>
        </p:nvSpPr>
        <p:spPr>
          <a:xfrm>
            <a:off x="193964" y="1440873"/>
            <a:ext cx="4715755" cy="4779817"/>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Objective: Rank the count of different landing outcomes between June 4, 2010, and March 20, 2017,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Query Components:</a:t>
            </a:r>
          </a:p>
          <a:p>
            <a:pPr>
              <a:lnSpc>
                <a:spcPct val="100000"/>
              </a:lnSpc>
              <a:spcBef>
                <a:spcPts val="1400"/>
              </a:spcBef>
            </a:pPr>
            <a:r>
              <a:rPr lang="en-US" sz="2200" dirty="0">
                <a:solidFill>
                  <a:schemeClr val="accent3">
                    <a:lumMod val="25000"/>
                  </a:schemeClr>
                </a:solidFill>
                <a:latin typeface="Abadi" panose="020B0604020104020204" pitchFamily="34" charset="0"/>
              </a:rPr>
              <a:t>SELECT Statement: Calculates the count of each landing outcome (SELECT [</a:t>
            </a:r>
            <a:r>
              <a:rPr lang="en-US" sz="2200" dirty="0" err="1">
                <a:solidFill>
                  <a:schemeClr val="accent3">
                    <a:lumMod val="25000"/>
                  </a:schemeClr>
                </a:solidFill>
                <a:latin typeface="Abadi" panose="020B0604020104020204" pitchFamily="34" charset="0"/>
              </a:rPr>
              <a:t>Landing_Outcome</a:t>
            </a:r>
            <a:r>
              <a:rPr lang="en-US" sz="2200" dirty="0">
                <a:solidFill>
                  <a:schemeClr val="accent3">
                    <a:lumMod val="25000"/>
                  </a:schemeClr>
                </a:solidFill>
                <a:latin typeface="Abadi" panose="020B0604020104020204" pitchFamily="34" charset="0"/>
              </a:rPr>
              <a:t>], COUNT(*) as </a:t>
            </a:r>
            <a:r>
              <a:rPr lang="en-US" sz="2200" dirty="0" err="1">
                <a:solidFill>
                  <a:schemeClr val="accent3">
                    <a:lumMod val="25000"/>
                  </a:schemeClr>
                </a:solidFill>
                <a:latin typeface="Abadi" panose="020B0604020104020204" pitchFamily="34" charset="0"/>
              </a:rPr>
              <a:t>Count_Outcomes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FROM Clause: Uses the SPACEXTABLE table for data.</a:t>
            </a:r>
          </a:p>
          <a:p>
            <a:pPr>
              <a:lnSpc>
                <a:spcPct val="100000"/>
              </a:lnSpc>
              <a:spcBef>
                <a:spcPts val="1400"/>
              </a:spcBef>
            </a:pPr>
            <a:r>
              <a:rPr lang="en-US" sz="2200" dirty="0">
                <a:solidFill>
                  <a:schemeClr val="accent3">
                    <a:lumMod val="25000"/>
                  </a:schemeClr>
                </a:solidFill>
                <a:latin typeface="Abadi" panose="020B0604020104020204" pitchFamily="34" charset="0"/>
              </a:rPr>
              <a:t>WHERE Clause: Filters the data to include only the missions within the specified date range.</a:t>
            </a:r>
          </a:p>
          <a:p>
            <a:pPr>
              <a:lnSpc>
                <a:spcPct val="100000"/>
              </a:lnSpc>
              <a:spcBef>
                <a:spcPts val="1400"/>
              </a:spcBef>
            </a:pPr>
            <a:r>
              <a:rPr lang="en-US" sz="2200" dirty="0">
                <a:solidFill>
                  <a:schemeClr val="accent3">
                    <a:lumMod val="25000"/>
                  </a:schemeClr>
                </a:solidFill>
                <a:latin typeface="Abadi" panose="020B0604020104020204" pitchFamily="34" charset="0"/>
              </a:rPr>
              <a:t>GROUP BY Clause: Organizes the results by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ORDER BY Clause: Sorts the results in descending order of the count of outcomes.</a:t>
            </a:r>
          </a:p>
          <a:p>
            <a:pPr>
              <a:lnSpc>
                <a:spcPct val="100000"/>
              </a:lnSpc>
              <a:spcBef>
                <a:spcPts val="1400"/>
              </a:spcBef>
            </a:pPr>
            <a:r>
              <a:rPr lang="en-US" sz="2200" dirty="0">
                <a:solidFill>
                  <a:schemeClr val="accent3">
                    <a:lumMod val="25000"/>
                  </a:schemeClr>
                </a:solidFill>
                <a:latin typeface="Abadi" panose="020B0604020104020204" pitchFamily="34" charset="0"/>
              </a:rPr>
              <a:t>Purpose: To assess the frequency of different landing outcomes over a specific period, providing insight into the reliability and evolution of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landing techniques.</a:t>
            </a:r>
            <a:endParaRPr lang="en-US" sz="2200" dirty="0" smtClean="0">
              <a:solidFill>
                <a:schemeClr val="accent3">
                  <a:lumMod val="25000"/>
                </a:schemeClr>
              </a:solidFill>
              <a:latin typeface="Abadi" panose="020B0604020104020204" pitchFamily="34" charset="0"/>
            </a:endParaRPr>
          </a:p>
        </p:txBody>
      </p:sp>
      <p:pic>
        <p:nvPicPr>
          <p:cNvPr id="2" name="Resim 1"/>
          <p:cNvPicPr>
            <a:picLocks noChangeAspect="1"/>
          </p:cNvPicPr>
          <p:nvPr/>
        </p:nvPicPr>
        <p:blipFill rotWithShape="1">
          <a:blip r:embed="rId3"/>
          <a:srcRect l="33103" t="24756" r="9715" b="5314"/>
          <a:stretch/>
        </p:blipFill>
        <p:spPr>
          <a:xfrm>
            <a:off x="4909720" y="1191489"/>
            <a:ext cx="6894354" cy="50292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smtClean="0">
                <a:solidFill>
                  <a:srgbClr val="0B49CB"/>
                </a:solidFill>
                <a:latin typeface="Abadi"/>
              </a:rPr>
              <a:t>Spacex</a:t>
            </a:r>
            <a:r>
              <a:rPr lang="tr-TR" dirty="0" smtClean="0">
                <a:solidFill>
                  <a:srgbClr val="0B49CB"/>
                </a:solidFill>
                <a:latin typeface="Abadi"/>
              </a:rPr>
              <a:t> Global</a:t>
            </a:r>
            <a:r>
              <a:rPr lang="en-US" dirty="0" smtClean="0">
                <a:solidFill>
                  <a:srgbClr val="0B49CB"/>
                </a:solidFill>
                <a:latin typeface="Abadi"/>
              </a:rPr>
              <a:t> </a:t>
            </a:r>
            <a:r>
              <a:rPr lang="en-US" dirty="0">
                <a:solidFill>
                  <a:srgbClr val="0B49CB"/>
                </a:solidFill>
                <a:latin typeface="Abadi"/>
              </a:rPr>
              <a:t>launch </a:t>
            </a:r>
            <a:r>
              <a:rPr lang="tr-TR" dirty="0" smtClean="0">
                <a:solidFill>
                  <a:srgbClr val="0B49CB"/>
                </a:solidFill>
                <a:latin typeface="Abadi"/>
              </a:rPr>
              <a:t>S</a:t>
            </a:r>
            <a:r>
              <a:rPr lang="en-US" dirty="0" err="1" smtClean="0">
                <a:solidFill>
                  <a:srgbClr val="0B49CB"/>
                </a:solidFill>
                <a:latin typeface="Abadi"/>
              </a:rPr>
              <a:t>ites</a:t>
            </a:r>
            <a:r>
              <a:rPr lang="en-US" dirty="0" smtClean="0">
                <a:solidFill>
                  <a:srgbClr val="0B49CB"/>
                </a:solidFill>
                <a:latin typeface="Abadi"/>
              </a:rPr>
              <a:t> </a:t>
            </a:r>
            <a:r>
              <a:rPr lang="tr-TR" dirty="0" err="1" smtClean="0">
                <a:solidFill>
                  <a:srgbClr val="0B49CB"/>
                </a:solidFill>
                <a:latin typeface="Abadi"/>
              </a:rPr>
              <a:t>with</a:t>
            </a:r>
            <a:r>
              <a:rPr lang="tr-TR" dirty="0" smtClean="0">
                <a:solidFill>
                  <a:srgbClr val="0B49CB"/>
                </a:solidFill>
                <a:latin typeface="Abadi"/>
              </a:rPr>
              <a:t> </a:t>
            </a:r>
            <a:r>
              <a:rPr lang="en-US" dirty="0" smtClean="0">
                <a:solidFill>
                  <a:srgbClr val="0B49CB"/>
                </a:solidFill>
                <a:latin typeface="Abadi"/>
              </a:rPr>
              <a:t>Folium </a:t>
            </a:r>
            <a:r>
              <a:rPr lang="en-US" dirty="0">
                <a:solidFill>
                  <a:srgbClr val="0B49CB"/>
                </a:solidFill>
                <a:latin typeface="Abadi"/>
              </a:rPr>
              <a:t>Map </a:t>
            </a:r>
          </a:p>
        </p:txBody>
      </p:sp>
      <p:sp>
        <p:nvSpPr>
          <p:cNvPr id="4" name="Dikdörtgen 3"/>
          <p:cNvSpPr/>
          <p:nvPr/>
        </p:nvSpPr>
        <p:spPr>
          <a:xfrm>
            <a:off x="221674" y="1485360"/>
            <a:ext cx="4530436" cy="4247317"/>
          </a:xfrm>
          <a:prstGeom prst="rect">
            <a:avLst/>
          </a:prstGeom>
        </p:spPr>
        <p:txBody>
          <a:bodyPr wrap="square">
            <a:spAutoFit/>
          </a:bodyPr>
          <a:lstStyle/>
          <a:p>
            <a:pPr algn="ctr"/>
            <a:r>
              <a:rPr lang="en-US" dirty="0">
                <a:solidFill>
                  <a:srgbClr val="374151"/>
                </a:solidFill>
                <a:latin typeface="Söhne"/>
              </a:rPr>
              <a:t>The map provides an overview of </a:t>
            </a:r>
            <a:r>
              <a:rPr lang="en-US" dirty="0" err="1">
                <a:solidFill>
                  <a:srgbClr val="374151"/>
                </a:solidFill>
                <a:latin typeface="Söhne"/>
              </a:rPr>
              <a:t>SpaceX's</a:t>
            </a:r>
            <a:r>
              <a:rPr lang="en-US" dirty="0">
                <a:solidFill>
                  <a:srgbClr val="374151"/>
                </a:solidFill>
                <a:latin typeface="Söhne"/>
              </a:rPr>
              <a:t> global launch capabilities, highlighting the strategic placement of each site to maximize operational efficiency and safety.</a:t>
            </a:r>
          </a:p>
          <a:p>
            <a:pPr algn="just">
              <a:buFont typeface="Arial" panose="020B0604020202020204" pitchFamily="34" charset="0"/>
              <a:buChar char="•"/>
            </a:pPr>
            <a:r>
              <a:rPr lang="en-US" b="1" dirty="0" smtClean="0">
                <a:solidFill>
                  <a:srgbClr val="374151"/>
                </a:solidFill>
                <a:latin typeface="Söhne"/>
              </a:rPr>
              <a:t>Site Names</a:t>
            </a:r>
            <a:r>
              <a:rPr lang="en-US" dirty="0" smtClean="0">
                <a:solidFill>
                  <a:srgbClr val="374151"/>
                </a:solidFill>
                <a:latin typeface="Söhne"/>
              </a:rPr>
              <a:t>: Includes Kennedy Space Center, Cape Canaveral Air Force Station in Florida, Vandenberg Air Force Base in California</a:t>
            </a:r>
            <a:r>
              <a:rPr lang="tr-TR" dirty="0" smtClean="0">
                <a:solidFill>
                  <a:srgbClr val="374151"/>
                </a:solidFill>
                <a:latin typeface="Söhne"/>
              </a:rPr>
              <a:t>.</a:t>
            </a:r>
            <a:endParaRPr lang="en-US" dirty="0" smtClean="0">
              <a:solidFill>
                <a:srgbClr val="374151"/>
              </a:solidFill>
              <a:latin typeface="Söhne"/>
            </a:endParaRPr>
          </a:p>
          <a:p>
            <a:pPr algn="just">
              <a:buFont typeface="Arial" panose="020B0604020202020204" pitchFamily="34" charset="0"/>
              <a:buChar char="•"/>
            </a:pPr>
            <a:r>
              <a:rPr lang="en-US" b="1" dirty="0" smtClean="0">
                <a:solidFill>
                  <a:srgbClr val="374151"/>
                </a:solidFill>
                <a:latin typeface="Söhne"/>
              </a:rPr>
              <a:t>Coastal </a:t>
            </a:r>
            <a:r>
              <a:rPr lang="en-US" b="1" dirty="0">
                <a:solidFill>
                  <a:srgbClr val="374151"/>
                </a:solidFill>
                <a:latin typeface="Söhne"/>
              </a:rPr>
              <a:t>Proximity</a:t>
            </a:r>
            <a:r>
              <a:rPr lang="en-US" dirty="0">
                <a:solidFill>
                  <a:srgbClr val="374151"/>
                </a:solidFill>
                <a:latin typeface="Söhne"/>
              </a:rPr>
              <a:t>: Each site is near the coast, allowing for oceanic launch trajectories and enhanced safety.</a:t>
            </a:r>
          </a:p>
          <a:p>
            <a:pPr algn="just">
              <a:buFont typeface="Arial" panose="020B0604020202020204" pitchFamily="34" charset="0"/>
              <a:buChar char="•"/>
            </a:pPr>
            <a:r>
              <a:rPr lang="en-US" b="1" dirty="0">
                <a:solidFill>
                  <a:srgbClr val="374151"/>
                </a:solidFill>
                <a:latin typeface="Söhne"/>
              </a:rPr>
              <a:t>Strategic Placement</a:t>
            </a:r>
            <a:r>
              <a:rPr lang="en-US" dirty="0">
                <a:solidFill>
                  <a:srgbClr val="374151"/>
                </a:solidFill>
                <a:latin typeface="Söhne"/>
              </a:rPr>
              <a:t>: Locations are chosen for optimal launch conditions, though not all are near the Equator</a:t>
            </a:r>
            <a:r>
              <a:rPr lang="en-US" dirty="0" smtClean="0">
                <a:solidFill>
                  <a:srgbClr val="374151"/>
                </a:solidFill>
                <a:latin typeface="Söhne"/>
              </a:rPr>
              <a:t>.</a:t>
            </a:r>
          </a:p>
        </p:txBody>
      </p:sp>
      <p:pic>
        <p:nvPicPr>
          <p:cNvPr id="7" name="Resim 6"/>
          <p:cNvPicPr>
            <a:picLocks noChangeAspect="1"/>
          </p:cNvPicPr>
          <p:nvPr/>
        </p:nvPicPr>
        <p:blipFill rotWithShape="1">
          <a:blip r:embed="rId3"/>
          <a:srcRect l="10642" t="26421" r="9144" b="8807"/>
          <a:stretch/>
        </p:blipFill>
        <p:spPr>
          <a:xfrm>
            <a:off x="4772917" y="1745673"/>
            <a:ext cx="7238974" cy="36437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27141"/>
            <a:ext cx="9212696" cy="34589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tr-TR" sz="2400" dirty="0" smtClean="0">
                <a:solidFill>
                  <a:srgbClr val="0B49CB"/>
                </a:solidFill>
                <a:latin typeface="Abadi"/>
              </a:rPr>
              <a:t>Background of </a:t>
            </a:r>
            <a:r>
              <a:rPr lang="tr-TR" sz="2400" dirty="0" err="1" smtClean="0">
                <a:solidFill>
                  <a:srgbClr val="0B49CB"/>
                </a:solidFill>
                <a:latin typeface="Abadi"/>
              </a:rPr>
              <a:t>the</a:t>
            </a:r>
            <a:r>
              <a:rPr lang="tr-TR" sz="2400" dirty="0" smtClean="0">
                <a:solidFill>
                  <a:srgbClr val="0B49CB"/>
                </a:solidFill>
                <a:latin typeface="Abadi"/>
              </a:rPr>
              <a:t> Project</a:t>
            </a:r>
            <a:endParaRPr lang="en-US" sz="2200" dirty="0">
              <a:solidFill>
                <a:schemeClr val="accent1"/>
              </a:solidFill>
              <a:latin typeface="Abadi" panose="020B0604020104020204" pitchFamily="34" charset="0"/>
            </a:endParaRPr>
          </a:p>
          <a:p>
            <a:pPr marL="0" indent="0" algn="just">
              <a:spcBef>
                <a:spcPts val="1400"/>
              </a:spcBef>
              <a:buNone/>
            </a:pP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an industry leader in aerospace, has revolutionized space travel with its Falcon 9 rocket, known for its cost-effectiveness and reusability.</a:t>
            </a:r>
          </a:p>
          <a:p>
            <a:pPr marL="0" indent="0" algn="just">
              <a:spcBef>
                <a:spcPts val="1400"/>
              </a:spcBef>
              <a:buNone/>
            </a:pPr>
            <a:r>
              <a:rPr lang="en-US" sz="2200" dirty="0">
                <a:solidFill>
                  <a:schemeClr val="accent3">
                    <a:lumMod val="25000"/>
                  </a:schemeClr>
                </a:solidFill>
                <a:latin typeface="Abadi" panose="020B0604020104020204" pitchFamily="34" charset="0"/>
              </a:rPr>
              <a:t>- The Falcon 9 rocket is a pivotal part of </a:t>
            </a:r>
            <a:r>
              <a:rPr lang="en-US" sz="2200" dirty="0" err="1">
                <a:solidFill>
                  <a:schemeClr val="accent3">
                    <a:lumMod val="25000"/>
                  </a:schemeClr>
                </a:solidFill>
                <a:latin typeface="Abadi" panose="020B0604020104020204" pitchFamily="34" charset="0"/>
              </a:rPr>
              <a:t>SpaceX's</a:t>
            </a:r>
            <a:r>
              <a:rPr lang="en-US" sz="2200" dirty="0">
                <a:solidFill>
                  <a:schemeClr val="accent3">
                    <a:lumMod val="25000"/>
                  </a:schemeClr>
                </a:solidFill>
                <a:latin typeface="Abadi" panose="020B0604020104020204" pitchFamily="34" charset="0"/>
              </a:rPr>
              <a:t> mission, frequently used for satellite deployment, cargo supply missions to the International Space Station, and even crewed flights.</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tr-TR" sz="2200" dirty="0" smtClean="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err="1" smtClean="0">
                <a:solidFill>
                  <a:srgbClr val="0B49CB"/>
                </a:solidFill>
                <a:latin typeface="Abadi"/>
              </a:rPr>
              <a:t>Launch</a:t>
            </a:r>
            <a:r>
              <a:rPr lang="tr-TR" dirty="0" smtClean="0">
                <a:solidFill>
                  <a:srgbClr val="0B49CB"/>
                </a:solidFill>
                <a:latin typeface="Abadi"/>
              </a:rPr>
              <a:t> </a:t>
            </a:r>
            <a:r>
              <a:rPr lang="tr-TR" dirty="0" err="1" smtClean="0">
                <a:solidFill>
                  <a:srgbClr val="0B49CB"/>
                </a:solidFill>
                <a:latin typeface="Abadi"/>
              </a:rPr>
              <a:t>Sites</a:t>
            </a:r>
            <a:r>
              <a:rPr lang="tr-TR" dirty="0" smtClean="0">
                <a:solidFill>
                  <a:srgbClr val="0B49CB"/>
                </a:solidFill>
                <a:latin typeface="Abadi"/>
              </a:rPr>
              <a:t> </a:t>
            </a:r>
            <a:r>
              <a:rPr lang="tr-TR" dirty="0" err="1" smtClean="0">
                <a:solidFill>
                  <a:srgbClr val="0B49CB"/>
                </a:solidFill>
                <a:latin typeface="Abadi"/>
              </a:rPr>
              <a:t>with</a:t>
            </a:r>
            <a:r>
              <a:rPr lang="tr-TR" dirty="0" smtClean="0">
                <a:solidFill>
                  <a:srgbClr val="0B49CB"/>
                </a:solidFill>
                <a:latin typeface="Abadi"/>
              </a:rPr>
              <a:t> </a:t>
            </a:r>
            <a:r>
              <a:rPr lang="tr-TR" dirty="0" err="1">
                <a:solidFill>
                  <a:srgbClr val="0B49CB"/>
                </a:solidFill>
                <a:latin typeface="Abadi"/>
              </a:rPr>
              <a:t>C</a:t>
            </a:r>
            <a:r>
              <a:rPr lang="tr-TR" dirty="0" err="1" smtClean="0">
                <a:solidFill>
                  <a:srgbClr val="0B49CB"/>
                </a:solidFill>
                <a:latin typeface="Abadi"/>
              </a:rPr>
              <a:t>olored</a:t>
            </a:r>
            <a:r>
              <a:rPr lang="tr-TR" dirty="0" smtClean="0">
                <a:solidFill>
                  <a:srgbClr val="0B49CB"/>
                </a:solidFill>
                <a:latin typeface="Abadi"/>
              </a:rPr>
              <a:t> </a:t>
            </a:r>
            <a:r>
              <a:rPr lang="tr-TR" dirty="0" err="1">
                <a:solidFill>
                  <a:srgbClr val="0B49CB"/>
                </a:solidFill>
                <a:latin typeface="Abadi"/>
              </a:rPr>
              <a:t>S</a:t>
            </a:r>
            <a:r>
              <a:rPr lang="tr-TR" dirty="0" err="1" smtClean="0">
                <a:solidFill>
                  <a:srgbClr val="0B49CB"/>
                </a:solidFill>
                <a:latin typeface="Abadi"/>
              </a:rPr>
              <a:t>uccess</a:t>
            </a:r>
            <a:r>
              <a:rPr lang="tr-TR" dirty="0" smtClean="0">
                <a:solidFill>
                  <a:srgbClr val="0B49CB"/>
                </a:solidFill>
                <a:latin typeface="Abadi"/>
              </a:rPr>
              <a:t> </a:t>
            </a:r>
            <a:r>
              <a:rPr lang="tr-TR" dirty="0" err="1" smtClean="0">
                <a:solidFill>
                  <a:srgbClr val="0B49CB"/>
                </a:solidFill>
                <a:latin typeface="Abadi"/>
              </a:rPr>
              <a:t>Results</a:t>
            </a:r>
            <a:endParaRPr lang="en-US" dirty="0">
              <a:solidFill>
                <a:srgbClr val="0B49CB"/>
              </a:solidFill>
              <a:latin typeface="Abadi"/>
            </a:endParaRPr>
          </a:p>
        </p:txBody>
      </p:sp>
      <p:pic>
        <p:nvPicPr>
          <p:cNvPr id="2" name="Resim 1"/>
          <p:cNvPicPr>
            <a:picLocks noChangeAspect="1"/>
          </p:cNvPicPr>
          <p:nvPr/>
        </p:nvPicPr>
        <p:blipFill rotWithShape="1">
          <a:blip r:embed="rId3"/>
          <a:srcRect l="18026" t="25490" r="43089" b="17126"/>
          <a:stretch/>
        </p:blipFill>
        <p:spPr>
          <a:xfrm>
            <a:off x="8716877" y="4044836"/>
            <a:ext cx="3247379" cy="2706147"/>
          </a:xfrm>
          <a:prstGeom prst="rect">
            <a:avLst/>
          </a:prstGeom>
        </p:spPr>
      </p:pic>
      <p:pic>
        <p:nvPicPr>
          <p:cNvPr id="4" name="Resim 3"/>
          <p:cNvPicPr>
            <a:picLocks noChangeAspect="1"/>
          </p:cNvPicPr>
          <p:nvPr/>
        </p:nvPicPr>
        <p:blipFill rotWithShape="1">
          <a:blip r:embed="rId4"/>
          <a:srcRect l="30472" t="23373" r="26736" b="19539"/>
          <a:stretch/>
        </p:blipFill>
        <p:spPr>
          <a:xfrm>
            <a:off x="5269844" y="3907163"/>
            <a:ext cx="3322912" cy="2774136"/>
          </a:xfrm>
          <a:prstGeom prst="rect">
            <a:avLst/>
          </a:prstGeom>
        </p:spPr>
      </p:pic>
      <p:pic>
        <p:nvPicPr>
          <p:cNvPr id="6" name="Resim 5"/>
          <p:cNvPicPr>
            <a:picLocks noChangeAspect="1"/>
          </p:cNvPicPr>
          <p:nvPr/>
        </p:nvPicPr>
        <p:blipFill rotWithShape="1">
          <a:blip r:embed="rId5"/>
          <a:srcRect l="36106" t="46022" r="42641" b="21993"/>
          <a:stretch/>
        </p:blipFill>
        <p:spPr>
          <a:xfrm>
            <a:off x="5385232" y="1318858"/>
            <a:ext cx="3207523" cy="2725978"/>
          </a:xfrm>
          <a:prstGeom prst="rect">
            <a:avLst/>
          </a:prstGeom>
        </p:spPr>
      </p:pic>
      <p:sp>
        <p:nvSpPr>
          <p:cNvPr id="7" name="Metin kutusu 6"/>
          <p:cNvSpPr txBox="1"/>
          <p:nvPr/>
        </p:nvSpPr>
        <p:spPr>
          <a:xfrm>
            <a:off x="770011" y="1264743"/>
            <a:ext cx="2643994" cy="646331"/>
          </a:xfrm>
          <a:prstGeom prst="rect">
            <a:avLst/>
          </a:prstGeom>
          <a:noFill/>
        </p:spPr>
        <p:txBody>
          <a:bodyPr wrap="none" rtlCol="0">
            <a:spAutoFit/>
          </a:bodyPr>
          <a:lstStyle/>
          <a:p>
            <a:r>
              <a:rPr lang="tr-TR" b="1" dirty="0" err="1" smtClean="0">
                <a:solidFill>
                  <a:schemeClr val="accent5"/>
                </a:solidFill>
              </a:rPr>
              <a:t>Green</a:t>
            </a:r>
            <a:r>
              <a:rPr lang="tr-TR" b="1" dirty="0" smtClean="0">
                <a:solidFill>
                  <a:schemeClr val="accent5"/>
                </a:solidFill>
              </a:rPr>
              <a:t>: </a:t>
            </a:r>
            <a:r>
              <a:rPr lang="tr-TR" b="1" dirty="0" err="1" smtClean="0">
                <a:solidFill>
                  <a:schemeClr val="accent5"/>
                </a:solidFill>
              </a:rPr>
              <a:t>Successfull</a:t>
            </a:r>
            <a:r>
              <a:rPr lang="tr-TR" b="1" dirty="0" smtClean="0">
                <a:solidFill>
                  <a:schemeClr val="accent5"/>
                </a:solidFill>
              </a:rPr>
              <a:t> </a:t>
            </a:r>
            <a:r>
              <a:rPr lang="tr-TR" b="1" dirty="0" err="1" smtClean="0">
                <a:solidFill>
                  <a:schemeClr val="accent5"/>
                </a:solidFill>
              </a:rPr>
              <a:t>Launch</a:t>
            </a:r>
            <a:endParaRPr lang="tr-TR" b="1" dirty="0" smtClean="0">
              <a:solidFill>
                <a:schemeClr val="accent5"/>
              </a:solidFill>
            </a:endParaRPr>
          </a:p>
          <a:p>
            <a:r>
              <a:rPr lang="tr-TR" b="1" dirty="0" err="1" smtClean="0">
                <a:solidFill>
                  <a:srgbClr val="FF0000"/>
                </a:solidFill>
              </a:rPr>
              <a:t>Red</a:t>
            </a:r>
            <a:r>
              <a:rPr lang="tr-TR" b="1" dirty="0" smtClean="0">
                <a:solidFill>
                  <a:srgbClr val="FF0000"/>
                </a:solidFill>
              </a:rPr>
              <a:t>: </a:t>
            </a:r>
            <a:r>
              <a:rPr lang="tr-TR" b="1" dirty="0" err="1" smtClean="0">
                <a:solidFill>
                  <a:srgbClr val="FF0000"/>
                </a:solidFill>
              </a:rPr>
              <a:t>Failed</a:t>
            </a:r>
            <a:r>
              <a:rPr lang="tr-TR" b="1" dirty="0" smtClean="0">
                <a:solidFill>
                  <a:srgbClr val="FF0000"/>
                </a:solidFill>
              </a:rPr>
              <a:t> </a:t>
            </a:r>
            <a:r>
              <a:rPr lang="tr-TR" b="1" dirty="0" err="1">
                <a:solidFill>
                  <a:srgbClr val="FF0000"/>
                </a:solidFill>
              </a:rPr>
              <a:t>Launch</a:t>
            </a:r>
            <a:endParaRPr lang="tr-TR" b="1" dirty="0">
              <a:solidFill>
                <a:srgbClr val="FF0000"/>
              </a:solidFill>
            </a:endParaRPr>
          </a:p>
        </p:txBody>
      </p:sp>
      <p:sp>
        <p:nvSpPr>
          <p:cNvPr id="9" name="Metin kutusu 8"/>
          <p:cNvSpPr txBox="1"/>
          <p:nvPr/>
        </p:nvSpPr>
        <p:spPr>
          <a:xfrm>
            <a:off x="1053003" y="6074121"/>
            <a:ext cx="1478931" cy="369332"/>
          </a:xfrm>
          <a:prstGeom prst="rect">
            <a:avLst/>
          </a:prstGeom>
          <a:noFill/>
        </p:spPr>
        <p:txBody>
          <a:bodyPr wrap="none" rtlCol="0">
            <a:spAutoFit/>
          </a:bodyPr>
          <a:lstStyle/>
          <a:p>
            <a:r>
              <a:rPr lang="tr-TR" dirty="0" smtClean="0"/>
              <a:t>California Site</a:t>
            </a:r>
            <a:endParaRPr lang="tr-TR" dirty="0"/>
          </a:p>
        </p:txBody>
      </p:sp>
      <p:sp>
        <p:nvSpPr>
          <p:cNvPr id="10" name="Metin kutusu 9"/>
          <p:cNvSpPr txBox="1"/>
          <p:nvPr/>
        </p:nvSpPr>
        <p:spPr>
          <a:xfrm>
            <a:off x="8711572" y="3421416"/>
            <a:ext cx="1374800" cy="369332"/>
          </a:xfrm>
          <a:prstGeom prst="rect">
            <a:avLst/>
          </a:prstGeom>
          <a:noFill/>
        </p:spPr>
        <p:txBody>
          <a:bodyPr wrap="none" rtlCol="0">
            <a:spAutoFit/>
          </a:bodyPr>
          <a:lstStyle/>
          <a:p>
            <a:r>
              <a:rPr lang="tr-TR" dirty="0" smtClean="0"/>
              <a:t>Florida  </a:t>
            </a:r>
            <a:r>
              <a:rPr lang="tr-TR" dirty="0" err="1" smtClean="0"/>
              <a:t>Sites</a:t>
            </a:r>
            <a:endParaRPr lang="tr-TR" dirty="0"/>
          </a:p>
        </p:txBody>
      </p:sp>
      <p:pic>
        <p:nvPicPr>
          <p:cNvPr id="11" name="Resim 10"/>
          <p:cNvPicPr>
            <a:picLocks noChangeAspect="1"/>
          </p:cNvPicPr>
          <p:nvPr/>
        </p:nvPicPr>
        <p:blipFill rotWithShape="1">
          <a:blip r:embed="rId6"/>
          <a:srcRect l="26664" t="31813" r="37580" b="20031"/>
          <a:stretch/>
        </p:blipFill>
        <p:spPr>
          <a:xfrm>
            <a:off x="215954" y="2283492"/>
            <a:ext cx="4631960" cy="352268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smtClean="0">
                <a:solidFill>
                  <a:schemeClr val="accent3">
                    <a:lumMod val="25000"/>
                  </a:schemeClr>
                </a:solidFill>
                <a:latin typeface="Abadi"/>
              </a:rPr>
              <a:t>L</a:t>
            </a:r>
            <a:r>
              <a:rPr lang="en-US" dirty="0" err="1" smtClean="0">
                <a:solidFill>
                  <a:schemeClr val="accent3">
                    <a:lumMod val="25000"/>
                  </a:schemeClr>
                </a:solidFill>
                <a:latin typeface="Abadi"/>
              </a:rPr>
              <a:t>aunch</a:t>
            </a:r>
            <a:r>
              <a:rPr lang="en-US" dirty="0" smtClean="0">
                <a:solidFill>
                  <a:schemeClr val="accent3">
                    <a:lumMod val="25000"/>
                  </a:schemeClr>
                </a:solidFill>
                <a:latin typeface="Abadi"/>
              </a:rPr>
              <a:t> </a:t>
            </a:r>
            <a:r>
              <a:rPr lang="tr-TR" dirty="0" smtClean="0">
                <a:solidFill>
                  <a:schemeClr val="accent3">
                    <a:lumMod val="25000"/>
                  </a:schemeClr>
                </a:solidFill>
                <a:latin typeface="Abadi"/>
              </a:rPr>
              <a:t>S</a:t>
            </a:r>
            <a:r>
              <a:rPr lang="en-US" dirty="0" err="1" smtClean="0">
                <a:solidFill>
                  <a:schemeClr val="accent3">
                    <a:lumMod val="25000"/>
                  </a:schemeClr>
                </a:solidFill>
                <a:latin typeface="Abadi"/>
              </a:rPr>
              <a:t>ite</a:t>
            </a:r>
            <a:r>
              <a:rPr lang="en-US" dirty="0" smtClean="0">
                <a:solidFill>
                  <a:schemeClr val="accent3">
                    <a:lumMod val="25000"/>
                  </a:schemeClr>
                </a:solidFill>
                <a:latin typeface="Abadi"/>
              </a:rPr>
              <a:t> </a:t>
            </a:r>
            <a:r>
              <a:rPr lang="tr-TR" dirty="0" smtClean="0">
                <a:solidFill>
                  <a:schemeClr val="accent3">
                    <a:lumMod val="25000"/>
                  </a:schemeClr>
                </a:solidFill>
                <a:latin typeface="Abadi"/>
              </a:rPr>
              <a:t>P</a:t>
            </a:r>
            <a:r>
              <a:rPr lang="en-US" dirty="0" err="1" smtClean="0">
                <a:solidFill>
                  <a:schemeClr val="accent3">
                    <a:lumMod val="25000"/>
                  </a:schemeClr>
                </a:solidFill>
                <a:latin typeface="Abadi"/>
              </a:rPr>
              <a:t>roximities</a:t>
            </a:r>
            <a:r>
              <a:rPr lang="tr-TR" dirty="0" smtClean="0">
                <a:solidFill>
                  <a:schemeClr val="accent3">
                    <a:lumMod val="25000"/>
                  </a:schemeClr>
                </a:solidFill>
                <a:latin typeface="Abadi"/>
              </a:rPr>
              <a:t> on </a:t>
            </a:r>
            <a:r>
              <a:rPr lang="tr-TR" dirty="0" err="1">
                <a:solidFill>
                  <a:schemeClr val="accent3">
                    <a:lumMod val="25000"/>
                  </a:schemeClr>
                </a:solidFill>
                <a:latin typeface="Abadi"/>
              </a:rPr>
              <a:t>M</a:t>
            </a:r>
            <a:r>
              <a:rPr lang="tr-TR" dirty="0" err="1" smtClean="0">
                <a:solidFill>
                  <a:schemeClr val="accent3">
                    <a:lumMod val="25000"/>
                  </a:schemeClr>
                </a:solidFill>
                <a:latin typeface="Abadi"/>
              </a:rPr>
              <a:t>ap</a:t>
            </a:r>
            <a:endParaRPr lang="en-US" dirty="0">
              <a:solidFill>
                <a:srgbClr val="0B49CB"/>
              </a:solidFill>
              <a:latin typeface="Abadi"/>
            </a:endParaRPr>
          </a:p>
        </p:txBody>
      </p:sp>
      <p:sp>
        <p:nvSpPr>
          <p:cNvPr id="2" name="Dikdörtgen 1"/>
          <p:cNvSpPr/>
          <p:nvPr/>
        </p:nvSpPr>
        <p:spPr>
          <a:xfrm>
            <a:off x="334779" y="1616707"/>
            <a:ext cx="5316511" cy="4278094"/>
          </a:xfrm>
          <a:prstGeom prst="rect">
            <a:avLst/>
          </a:prstGeom>
        </p:spPr>
        <p:txBody>
          <a:bodyPr wrap="square">
            <a:spAutoFit/>
          </a:bodyPr>
          <a:lstStyle/>
          <a:p>
            <a:r>
              <a:rPr lang="en-US" sz="1600" dirty="0">
                <a:solidFill>
                  <a:srgbClr val="374151"/>
                </a:solidFill>
                <a:latin typeface="Söhne"/>
              </a:rPr>
              <a:t>The CCAFS SLC-40 launch site demonstrates strategic placement with respect to key geographical features for operational efficiency and safety.</a:t>
            </a:r>
          </a:p>
          <a:p>
            <a:pPr>
              <a:buFont typeface="Arial" panose="020B0604020202020204" pitchFamily="34" charset="0"/>
              <a:buChar char="•"/>
            </a:pPr>
            <a:r>
              <a:rPr lang="en-US" sz="1600" b="1" dirty="0">
                <a:solidFill>
                  <a:srgbClr val="374151"/>
                </a:solidFill>
                <a:latin typeface="Söhne"/>
              </a:rPr>
              <a:t>Proximity to Railways (0.651 km)</a:t>
            </a:r>
            <a:r>
              <a:rPr lang="en-US" sz="1600" dirty="0">
                <a:solidFill>
                  <a:srgbClr val="374151"/>
                </a:solidFill>
                <a:latin typeface="Söhne"/>
              </a:rPr>
              <a:t>: Situated close to railways, enhancing the efficiency of material transport and logistics crucial for launch operations.</a:t>
            </a:r>
          </a:p>
          <a:p>
            <a:pPr>
              <a:buFont typeface="Arial" panose="020B0604020202020204" pitchFamily="34" charset="0"/>
              <a:buChar char="•"/>
            </a:pPr>
            <a:r>
              <a:rPr lang="en-US" sz="1600" b="1" dirty="0">
                <a:solidFill>
                  <a:srgbClr val="374151"/>
                </a:solidFill>
                <a:latin typeface="Söhne"/>
              </a:rPr>
              <a:t>Proximity to Highways (0.586 km)</a:t>
            </a:r>
            <a:r>
              <a:rPr lang="en-US" sz="1600" dirty="0">
                <a:solidFill>
                  <a:srgbClr val="374151"/>
                </a:solidFill>
                <a:latin typeface="Söhne"/>
              </a:rPr>
              <a:t>: Located very near a highway, providing essential easy access for personnel and the transportation of equipment.</a:t>
            </a:r>
          </a:p>
          <a:p>
            <a:pPr>
              <a:buFont typeface="Arial" panose="020B0604020202020204" pitchFamily="34" charset="0"/>
              <a:buChar char="•"/>
            </a:pPr>
            <a:r>
              <a:rPr lang="en-US" sz="1600" b="1" dirty="0">
                <a:solidFill>
                  <a:srgbClr val="374151"/>
                </a:solidFill>
                <a:latin typeface="Söhne"/>
              </a:rPr>
              <a:t>Proximity to Coastline (0.880 km)</a:t>
            </a:r>
            <a:r>
              <a:rPr lang="en-US" sz="1600" dirty="0">
                <a:solidFill>
                  <a:srgbClr val="374151"/>
                </a:solidFill>
                <a:latin typeface="Söhne"/>
              </a:rPr>
              <a:t>: Positioned extremely close to the coastline, optimizing for launch safety and leveraging Earth's rotational speed for launch efficiency.</a:t>
            </a:r>
          </a:p>
          <a:p>
            <a:pPr>
              <a:buFont typeface="Arial" panose="020B0604020202020204" pitchFamily="34" charset="0"/>
              <a:buChar char="•"/>
            </a:pPr>
            <a:r>
              <a:rPr lang="en-US" sz="1600" b="1" dirty="0">
                <a:solidFill>
                  <a:srgbClr val="374151"/>
                </a:solidFill>
                <a:latin typeface="Söhne"/>
              </a:rPr>
              <a:t>Distance from Cities (23.48 km to Titusville)</a:t>
            </a:r>
            <a:r>
              <a:rPr lang="en-US" sz="1600" dirty="0">
                <a:solidFill>
                  <a:srgbClr val="374151"/>
                </a:solidFill>
                <a:latin typeface="Söhne"/>
              </a:rPr>
              <a:t>: Established at a significant distance from populated areas like Titusville, ensuring public safety and minimizing impact on urban life.</a:t>
            </a:r>
            <a:endParaRPr lang="en-US" sz="1600" b="0" i="0" dirty="0">
              <a:solidFill>
                <a:srgbClr val="374151"/>
              </a:solidFill>
              <a:effectLst/>
              <a:latin typeface="Söhne"/>
            </a:endParaRPr>
          </a:p>
        </p:txBody>
      </p:sp>
      <p:pic>
        <p:nvPicPr>
          <p:cNvPr id="4" name="Resim 3"/>
          <p:cNvPicPr>
            <a:picLocks noChangeAspect="1"/>
          </p:cNvPicPr>
          <p:nvPr/>
        </p:nvPicPr>
        <p:blipFill rotWithShape="1">
          <a:blip r:embed="rId3"/>
          <a:srcRect l="10000" t="25665" r="15130" b="8966"/>
          <a:stretch/>
        </p:blipFill>
        <p:spPr>
          <a:xfrm>
            <a:off x="5689647" y="1274164"/>
            <a:ext cx="6050249" cy="2983044"/>
          </a:xfrm>
          <a:prstGeom prst="rect">
            <a:avLst/>
          </a:prstGeom>
        </p:spPr>
      </p:pic>
      <p:pic>
        <p:nvPicPr>
          <p:cNvPr id="6" name="Resim 5"/>
          <p:cNvPicPr>
            <a:picLocks noChangeAspect="1"/>
          </p:cNvPicPr>
          <p:nvPr/>
        </p:nvPicPr>
        <p:blipFill rotWithShape="1">
          <a:blip r:embed="rId4"/>
          <a:srcRect l="11678" t="28335" r="7727" b="13279"/>
          <a:stretch/>
        </p:blipFill>
        <p:spPr>
          <a:xfrm>
            <a:off x="5689647" y="4443673"/>
            <a:ext cx="5276538" cy="21585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tr-TR" dirty="0" smtClean="0">
                <a:solidFill>
                  <a:schemeClr val="accent3">
                    <a:lumMod val="25000"/>
                  </a:schemeClr>
                </a:solidFill>
                <a:latin typeface="Abadi"/>
              </a:rPr>
              <a:t>L</a:t>
            </a:r>
            <a:r>
              <a:rPr lang="en-US" dirty="0" err="1" smtClean="0">
                <a:solidFill>
                  <a:schemeClr val="accent3">
                    <a:lumMod val="25000"/>
                  </a:schemeClr>
                </a:solidFill>
                <a:latin typeface="Abadi"/>
              </a:rPr>
              <a:t>aunch</a:t>
            </a:r>
            <a:r>
              <a:rPr lang="en-US" dirty="0" smtClean="0">
                <a:solidFill>
                  <a:schemeClr val="accent3">
                    <a:lumMod val="25000"/>
                  </a:schemeClr>
                </a:solidFill>
                <a:latin typeface="Abadi"/>
              </a:rPr>
              <a:t> </a:t>
            </a:r>
            <a:r>
              <a:rPr lang="tr-TR" dirty="0" smtClean="0">
                <a:solidFill>
                  <a:schemeClr val="accent3">
                    <a:lumMod val="25000"/>
                  </a:schemeClr>
                </a:solidFill>
                <a:latin typeface="Abadi"/>
              </a:rPr>
              <a:t>S</a:t>
            </a:r>
            <a:r>
              <a:rPr lang="en-US" dirty="0" err="1" smtClean="0">
                <a:solidFill>
                  <a:schemeClr val="accent3">
                    <a:lumMod val="25000"/>
                  </a:schemeClr>
                </a:solidFill>
                <a:latin typeface="Abadi"/>
              </a:rPr>
              <a:t>ite</a:t>
            </a:r>
            <a:r>
              <a:rPr lang="en-US" dirty="0" smtClean="0">
                <a:solidFill>
                  <a:schemeClr val="accent3">
                    <a:lumMod val="25000"/>
                  </a:schemeClr>
                </a:solidFill>
                <a:latin typeface="Abadi"/>
              </a:rPr>
              <a:t> </a:t>
            </a:r>
            <a:r>
              <a:rPr lang="tr-TR" dirty="0">
                <a:solidFill>
                  <a:schemeClr val="accent3">
                    <a:lumMod val="25000"/>
                  </a:schemeClr>
                </a:solidFill>
                <a:latin typeface="Abadi"/>
              </a:rPr>
              <a:t>S</a:t>
            </a:r>
            <a:r>
              <a:rPr lang="en-US" dirty="0" err="1" smtClean="0">
                <a:solidFill>
                  <a:schemeClr val="accent3">
                    <a:lumMod val="25000"/>
                  </a:schemeClr>
                </a:solidFill>
                <a:latin typeface="Abadi"/>
              </a:rPr>
              <a:t>uccess</a:t>
            </a:r>
            <a:r>
              <a:rPr lang="en-US" dirty="0" smtClean="0">
                <a:solidFill>
                  <a:schemeClr val="accent3">
                    <a:lumMod val="25000"/>
                  </a:schemeClr>
                </a:solidFill>
                <a:latin typeface="Abadi"/>
              </a:rPr>
              <a:t> </a:t>
            </a:r>
            <a:r>
              <a:rPr lang="tr-TR" dirty="0" smtClean="0">
                <a:solidFill>
                  <a:schemeClr val="accent3">
                    <a:lumMod val="25000"/>
                  </a:schemeClr>
                </a:solidFill>
                <a:latin typeface="Abadi"/>
              </a:rPr>
              <a:t>R</a:t>
            </a:r>
            <a:r>
              <a:rPr lang="en-US" dirty="0" err="1" smtClean="0">
                <a:solidFill>
                  <a:schemeClr val="accent3">
                    <a:lumMod val="25000"/>
                  </a:schemeClr>
                </a:solidFill>
                <a:latin typeface="Abadi"/>
              </a:rPr>
              <a:t>atio</a:t>
            </a:r>
            <a:r>
              <a:rPr lang="tr-TR" dirty="0" smtClean="0">
                <a:solidFill>
                  <a:schemeClr val="accent3">
                    <a:lumMod val="25000"/>
                  </a:schemeClr>
                </a:solidFill>
                <a:latin typeface="Abadi"/>
              </a:rPr>
              <a:t>s</a:t>
            </a:r>
            <a:endParaRPr lang="en-US" dirty="0">
              <a:solidFill>
                <a:srgbClr val="0B49CB"/>
              </a:solidFill>
              <a:latin typeface="Abadi"/>
            </a:endParaRPr>
          </a:p>
        </p:txBody>
      </p:sp>
      <p:pic>
        <p:nvPicPr>
          <p:cNvPr id="2" name="Resim 1"/>
          <p:cNvPicPr>
            <a:picLocks noChangeAspect="1"/>
          </p:cNvPicPr>
          <p:nvPr/>
        </p:nvPicPr>
        <p:blipFill rotWithShape="1">
          <a:blip r:embed="rId3"/>
          <a:srcRect l="2148" t="15374" r="39893" b="17258"/>
          <a:stretch/>
        </p:blipFill>
        <p:spPr>
          <a:xfrm>
            <a:off x="5226287" y="1683592"/>
            <a:ext cx="5709665" cy="3913644"/>
          </a:xfrm>
          <a:prstGeom prst="rect">
            <a:avLst/>
          </a:prstGeom>
        </p:spPr>
      </p:pic>
      <p:pic>
        <p:nvPicPr>
          <p:cNvPr id="6" name="Resim 5"/>
          <p:cNvPicPr>
            <a:picLocks noChangeAspect="1"/>
          </p:cNvPicPr>
          <p:nvPr/>
        </p:nvPicPr>
        <p:blipFill rotWithShape="1">
          <a:blip r:embed="rId3"/>
          <a:srcRect l="87265" t="43615" r="3130" b="43511"/>
          <a:stretch/>
        </p:blipFill>
        <p:spPr>
          <a:xfrm>
            <a:off x="6204105" y="3496018"/>
            <a:ext cx="2147975" cy="1625492"/>
          </a:xfrm>
          <a:prstGeom prst="rect">
            <a:avLst/>
          </a:prstGeom>
        </p:spPr>
      </p:pic>
      <p:sp>
        <p:nvSpPr>
          <p:cNvPr id="4" name="Dikdörtgen 3"/>
          <p:cNvSpPr/>
          <p:nvPr/>
        </p:nvSpPr>
        <p:spPr>
          <a:xfrm>
            <a:off x="415635" y="1683592"/>
            <a:ext cx="5015347" cy="3139321"/>
          </a:xfrm>
          <a:prstGeom prst="rect">
            <a:avLst/>
          </a:prstGeom>
        </p:spPr>
        <p:txBody>
          <a:bodyPr wrap="square">
            <a:spAutoFit/>
          </a:bodyPr>
          <a:lstStyle/>
          <a:p>
            <a:pPr>
              <a:buFont typeface="Arial" panose="020B0604020202020204" pitchFamily="34" charset="0"/>
              <a:buChar char="•"/>
            </a:pPr>
            <a:r>
              <a:rPr lang="en-US" dirty="0">
                <a:solidFill>
                  <a:srgbClr val="374151"/>
                </a:solidFill>
                <a:latin typeface="Söhne"/>
              </a:rPr>
              <a:t>KSC LC-39A: 41.7% of total successful launches</a:t>
            </a:r>
          </a:p>
          <a:p>
            <a:pPr>
              <a:buFont typeface="Arial" panose="020B0604020202020204" pitchFamily="34" charset="0"/>
              <a:buChar char="•"/>
            </a:pPr>
            <a:r>
              <a:rPr lang="en-US" dirty="0">
                <a:solidFill>
                  <a:srgbClr val="374151"/>
                </a:solidFill>
                <a:latin typeface="Söhne"/>
              </a:rPr>
              <a:t>CCAFS LC-40: 29.2% of total successful launches</a:t>
            </a:r>
          </a:p>
          <a:p>
            <a:pPr>
              <a:buFont typeface="Arial" panose="020B0604020202020204" pitchFamily="34" charset="0"/>
              <a:buChar char="•"/>
            </a:pPr>
            <a:r>
              <a:rPr lang="en-US" dirty="0">
                <a:solidFill>
                  <a:srgbClr val="374151"/>
                </a:solidFill>
                <a:latin typeface="Söhne"/>
              </a:rPr>
              <a:t>VAFB SLC-4E: 16.7% of total successful launches</a:t>
            </a:r>
          </a:p>
          <a:p>
            <a:pPr>
              <a:buFont typeface="Arial" panose="020B0604020202020204" pitchFamily="34" charset="0"/>
              <a:buChar char="•"/>
            </a:pPr>
            <a:r>
              <a:rPr lang="en-US" dirty="0">
                <a:solidFill>
                  <a:srgbClr val="374151"/>
                </a:solidFill>
                <a:latin typeface="Söhne"/>
              </a:rPr>
              <a:t>CCAFS SLC-40: 12.5% of total successful launches</a:t>
            </a:r>
          </a:p>
          <a:p>
            <a:r>
              <a:rPr lang="en-US" dirty="0" smtClean="0">
                <a:solidFill>
                  <a:srgbClr val="374151"/>
                </a:solidFill>
                <a:latin typeface="Söhne"/>
              </a:rPr>
              <a:t>KSC </a:t>
            </a:r>
            <a:r>
              <a:rPr lang="en-US" dirty="0">
                <a:solidFill>
                  <a:srgbClr val="374151"/>
                </a:solidFill>
                <a:latin typeface="Söhne"/>
              </a:rPr>
              <a:t>LC-39A has </a:t>
            </a:r>
            <a:r>
              <a:rPr lang="en-US" dirty="0" smtClean="0">
                <a:solidFill>
                  <a:srgbClr val="374151"/>
                </a:solidFill>
                <a:latin typeface="Söhne"/>
              </a:rPr>
              <a:t>the</a:t>
            </a:r>
            <a:r>
              <a:rPr lang="tr-TR" dirty="0" smtClean="0">
                <a:solidFill>
                  <a:srgbClr val="374151"/>
                </a:solidFill>
                <a:latin typeface="Söhne"/>
              </a:rPr>
              <a:t> </a:t>
            </a:r>
            <a:r>
              <a:rPr lang="en-US" dirty="0" smtClean="0">
                <a:solidFill>
                  <a:srgbClr val="374151"/>
                </a:solidFill>
                <a:latin typeface="Söhne"/>
              </a:rPr>
              <a:t>highest </a:t>
            </a:r>
            <a:r>
              <a:rPr lang="en-US" dirty="0">
                <a:solidFill>
                  <a:srgbClr val="374151"/>
                </a:solidFill>
                <a:latin typeface="Söhne"/>
              </a:rPr>
              <a:t>share of successful launches, followed by CCAFS LC-40, VAFB SLC-4E, and CCAFS </a:t>
            </a:r>
            <a:r>
              <a:rPr lang="en-US" dirty="0" smtClean="0">
                <a:solidFill>
                  <a:srgbClr val="374151"/>
                </a:solidFill>
                <a:latin typeface="Söhne"/>
              </a:rPr>
              <a:t>SLC-40</a:t>
            </a:r>
            <a:r>
              <a:rPr lang="tr-TR" dirty="0" smtClean="0">
                <a:solidFill>
                  <a:srgbClr val="374151"/>
                </a:solidFill>
                <a:latin typeface="Söhne"/>
              </a:rPr>
              <a:t>.</a:t>
            </a:r>
            <a:endParaRPr lang="en-US" b="0" i="0" dirty="0">
              <a:solidFill>
                <a:srgbClr val="374151"/>
              </a:solidFill>
              <a:effectLst/>
              <a:latin typeface="Söhne"/>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lvl="0"/>
            <a:r>
              <a:rPr lang="en-US" dirty="0" smtClean="0">
                <a:solidFill>
                  <a:srgbClr val="0B49CB"/>
                </a:solidFill>
                <a:latin typeface="Abadi"/>
              </a:rPr>
              <a:t>Launch Site With The Highest Launch Success</a:t>
            </a:r>
            <a:r>
              <a:rPr lang="tr-TR" dirty="0" smtClean="0">
                <a:solidFill>
                  <a:srgbClr val="0B49CB"/>
                </a:solidFill>
                <a:latin typeface="Abadi"/>
              </a:rPr>
              <a:t> </a:t>
            </a:r>
            <a:r>
              <a:rPr lang="tr-TR" dirty="0" err="1" smtClean="0">
                <a:solidFill>
                  <a:srgbClr val="0B49CB"/>
                </a:solidFill>
                <a:latin typeface="Abadi"/>
              </a:rPr>
              <a:t>Ratio</a:t>
            </a:r>
            <a:endParaRPr kumimoji="0" lang="en-US" sz="4000" b="0" i="0" u="none" strike="noStrike" kern="1200" cap="none" spc="0" normalizeH="0" baseline="0" noProof="0" dirty="0">
              <a:ln>
                <a:noFill/>
              </a:ln>
              <a:solidFill>
                <a:srgbClr val="0B49CB"/>
              </a:solidFill>
              <a:effectLst/>
              <a:uLnTx/>
              <a:uFillTx/>
              <a:latin typeface="Abadi"/>
            </a:endParaRPr>
          </a:p>
        </p:txBody>
      </p:sp>
      <p:pic>
        <p:nvPicPr>
          <p:cNvPr id="6" name="Resim 5"/>
          <p:cNvPicPr>
            <a:picLocks noChangeAspect="1"/>
          </p:cNvPicPr>
          <p:nvPr/>
        </p:nvPicPr>
        <p:blipFill rotWithShape="1">
          <a:blip r:embed="rId3"/>
          <a:srcRect l="2" r="39079"/>
          <a:stretch/>
        </p:blipFill>
        <p:spPr>
          <a:xfrm>
            <a:off x="5123670" y="1647870"/>
            <a:ext cx="6161941" cy="3993275"/>
          </a:xfrm>
          <a:prstGeom prst="rect">
            <a:avLst/>
          </a:prstGeom>
        </p:spPr>
      </p:pic>
      <p:pic>
        <p:nvPicPr>
          <p:cNvPr id="9" name="Resim 8"/>
          <p:cNvPicPr>
            <a:picLocks noChangeAspect="1"/>
          </p:cNvPicPr>
          <p:nvPr/>
        </p:nvPicPr>
        <p:blipFill rotWithShape="1">
          <a:blip r:embed="rId3"/>
          <a:srcRect l="93228" t="42560" r="1380" b="39361"/>
          <a:stretch/>
        </p:blipFill>
        <p:spPr>
          <a:xfrm>
            <a:off x="7504951" y="3558017"/>
            <a:ext cx="1209821" cy="1601301"/>
          </a:xfrm>
          <a:prstGeom prst="rect">
            <a:avLst/>
          </a:prstGeom>
        </p:spPr>
      </p:pic>
      <p:sp>
        <p:nvSpPr>
          <p:cNvPr id="10" name="Dikdörtgen 9"/>
          <p:cNvSpPr/>
          <p:nvPr/>
        </p:nvSpPr>
        <p:spPr>
          <a:xfrm>
            <a:off x="333590" y="2604773"/>
            <a:ext cx="4790080" cy="2369880"/>
          </a:xfrm>
          <a:prstGeom prst="rect">
            <a:avLst/>
          </a:prstGeom>
        </p:spPr>
        <p:txBody>
          <a:bodyPr wrap="square">
            <a:spAutoFit/>
          </a:bodyPr>
          <a:lstStyle/>
          <a:p>
            <a:r>
              <a:rPr lang="en-US" sz="3600" dirty="0" smtClean="0">
                <a:solidFill>
                  <a:srgbClr val="292929"/>
                </a:solidFill>
                <a:latin typeface="Arial" panose="020B0604020202020204" pitchFamily="34" charset="0"/>
              </a:rPr>
              <a:t>KSC </a:t>
            </a:r>
            <a:r>
              <a:rPr lang="en-US" sz="3600" dirty="0">
                <a:solidFill>
                  <a:srgbClr val="292929"/>
                </a:solidFill>
                <a:latin typeface="Arial" panose="020B0604020202020204" pitchFamily="34" charset="0"/>
              </a:rPr>
              <a:t>LC-39A has the most successful </a:t>
            </a:r>
            <a:r>
              <a:rPr lang="en-US" sz="3600" dirty="0" smtClean="0">
                <a:solidFill>
                  <a:srgbClr val="292929"/>
                </a:solidFill>
                <a:latin typeface="Arial" panose="020B0604020202020204" pitchFamily="34" charset="0"/>
              </a:rPr>
              <a:t>launch</a:t>
            </a:r>
            <a:r>
              <a:rPr lang="tr-TR" sz="3600" dirty="0" smtClean="0">
                <a:solidFill>
                  <a:srgbClr val="292929"/>
                </a:solidFill>
                <a:latin typeface="Arial" panose="020B0604020202020204" pitchFamily="34" charset="0"/>
              </a:rPr>
              <a:t> </a:t>
            </a:r>
            <a:r>
              <a:rPr lang="tr-TR" sz="3600" dirty="0" err="1" smtClean="0">
                <a:solidFill>
                  <a:srgbClr val="292929"/>
                </a:solidFill>
                <a:latin typeface="Arial" panose="020B0604020202020204" pitchFamily="34" charset="0"/>
              </a:rPr>
              <a:t>ratio</a:t>
            </a:r>
            <a:r>
              <a:rPr lang="tr-TR" sz="3600" dirty="0" smtClean="0">
                <a:solidFill>
                  <a:srgbClr val="292929"/>
                </a:solidFill>
                <a:latin typeface="Arial" panose="020B0604020202020204" pitchFamily="34" charset="0"/>
              </a:rPr>
              <a:t> of 76.9 %.</a:t>
            </a:r>
          </a:p>
          <a:p>
            <a:r>
              <a:rPr lang="tr-TR" sz="2000" b="1" dirty="0" smtClean="0">
                <a:solidFill>
                  <a:srgbClr val="0B49CB"/>
                </a:solidFill>
                <a:latin typeface="Arial" panose="020B0604020202020204" pitchFamily="34" charset="0"/>
              </a:rPr>
              <a:t>Blue(1) : </a:t>
            </a:r>
            <a:r>
              <a:rPr lang="tr-TR" sz="2000" b="1" dirty="0" err="1" smtClean="0">
                <a:solidFill>
                  <a:srgbClr val="0B49CB"/>
                </a:solidFill>
                <a:latin typeface="Arial" panose="020B0604020202020204" pitchFamily="34" charset="0"/>
              </a:rPr>
              <a:t>Successful</a:t>
            </a:r>
            <a:r>
              <a:rPr lang="tr-TR" sz="2000" b="1" dirty="0" smtClean="0">
                <a:solidFill>
                  <a:srgbClr val="0B49CB"/>
                </a:solidFill>
                <a:latin typeface="Arial" panose="020B0604020202020204" pitchFamily="34" charset="0"/>
              </a:rPr>
              <a:t> </a:t>
            </a:r>
            <a:r>
              <a:rPr lang="tr-TR" sz="2000" b="1" dirty="0" err="1" smtClean="0">
                <a:solidFill>
                  <a:srgbClr val="0B49CB"/>
                </a:solidFill>
                <a:latin typeface="Arial" panose="020B0604020202020204" pitchFamily="34" charset="0"/>
              </a:rPr>
              <a:t>Launches</a:t>
            </a:r>
            <a:endParaRPr lang="tr-TR" sz="2000" b="1" dirty="0" smtClean="0">
              <a:solidFill>
                <a:srgbClr val="0B49CB"/>
              </a:solidFill>
              <a:latin typeface="Arial" panose="020B0604020202020204" pitchFamily="34" charset="0"/>
            </a:endParaRPr>
          </a:p>
          <a:p>
            <a:r>
              <a:rPr lang="tr-TR" sz="2000" dirty="0" err="1" smtClean="0">
                <a:solidFill>
                  <a:schemeClr val="accent2">
                    <a:lumMod val="75000"/>
                  </a:schemeClr>
                </a:solidFill>
                <a:latin typeface="Arial" panose="020B0604020202020204" pitchFamily="34" charset="0"/>
              </a:rPr>
              <a:t>Orange</a:t>
            </a:r>
            <a:r>
              <a:rPr lang="tr-TR" sz="2000" dirty="0" smtClean="0">
                <a:solidFill>
                  <a:schemeClr val="accent2">
                    <a:lumMod val="75000"/>
                  </a:schemeClr>
                </a:solidFill>
                <a:latin typeface="Arial" panose="020B0604020202020204" pitchFamily="34" charset="0"/>
              </a:rPr>
              <a:t>(0) </a:t>
            </a:r>
            <a:r>
              <a:rPr lang="tr-TR" sz="2000" dirty="0">
                <a:solidFill>
                  <a:schemeClr val="accent2">
                    <a:lumMod val="75000"/>
                  </a:schemeClr>
                </a:solidFill>
                <a:latin typeface="Arial" panose="020B0604020202020204" pitchFamily="34" charset="0"/>
              </a:rPr>
              <a:t>: </a:t>
            </a:r>
            <a:r>
              <a:rPr lang="tr-TR" sz="2000" dirty="0" err="1" smtClean="0">
                <a:solidFill>
                  <a:schemeClr val="accent2">
                    <a:lumMod val="75000"/>
                  </a:schemeClr>
                </a:solidFill>
                <a:latin typeface="Arial" panose="020B0604020202020204" pitchFamily="34" charset="0"/>
              </a:rPr>
              <a:t>Unsuccessful</a:t>
            </a:r>
            <a:r>
              <a:rPr lang="tr-TR" sz="2000" dirty="0" smtClean="0">
                <a:solidFill>
                  <a:schemeClr val="accent2">
                    <a:lumMod val="75000"/>
                  </a:schemeClr>
                </a:solidFill>
                <a:latin typeface="Arial" panose="020B0604020202020204" pitchFamily="34" charset="0"/>
              </a:rPr>
              <a:t> </a:t>
            </a:r>
            <a:r>
              <a:rPr lang="tr-TR" sz="2000" dirty="0" err="1" smtClean="0">
                <a:solidFill>
                  <a:schemeClr val="accent2">
                    <a:lumMod val="75000"/>
                  </a:schemeClr>
                </a:solidFill>
                <a:latin typeface="Arial" panose="020B0604020202020204" pitchFamily="34" charset="0"/>
              </a:rPr>
              <a:t>Launches</a:t>
            </a:r>
            <a:endParaRPr lang="tr-TR" sz="2000" dirty="0">
              <a:solidFill>
                <a:schemeClr val="accent2">
                  <a:lumMod val="75000"/>
                </a:schemeClr>
              </a:solidFill>
            </a:endParaRPr>
          </a:p>
        </p:txBody>
      </p:sp>
    </p:spTree>
    <p:extLst>
      <p:ext uri="{BB962C8B-B14F-4D97-AF65-F5344CB8AC3E}">
        <p14:creationId xmlns:p14="http://schemas.microsoft.com/office/powerpoint/2010/main" val="15702819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609079"/>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smtClean="0">
                <a:solidFill>
                  <a:srgbClr val="0B49CB"/>
                </a:solidFill>
                <a:latin typeface="Abadi"/>
              </a:rPr>
              <a:t>Launch Outcome</a:t>
            </a:r>
            <a:r>
              <a:rPr lang="tr-TR" sz="2400" dirty="0" smtClean="0">
                <a:solidFill>
                  <a:srgbClr val="0B49CB"/>
                </a:solidFill>
                <a:latin typeface="Abadi"/>
              </a:rPr>
              <a:t> </a:t>
            </a:r>
            <a:r>
              <a:rPr lang="tr-TR" sz="2400" dirty="0" err="1" smtClean="0">
                <a:solidFill>
                  <a:srgbClr val="0B49CB"/>
                </a:solidFill>
                <a:latin typeface="Abadi"/>
              </a:rPr>
              <a:t>comparison</a:t>
            </a:r>
            <a:r>
              <a:rPr lang="tr-TR" sz="2400" dirty="0" smtClean="0">
                <a:solidFill>
                  <a:srgbClr val="0B49CB"/>
                </a:solidFill>
                <a:latin typeface="Abadi"/>
              </a:rPr>
              <a:t> </a:t>
            </a:r>
            <a:r>
              <a:rPr lang="tr-TR" sz="2400" dirty="0" err="1" smtClean="0">
                <a:solidFill>
                  <a:srgbClr val="0B49CB"/>
                </a:solidFill>
                <a:latin typeface="Abadi"/>
              </a:rPr>
              <a:t>for</a:t>
            </a:r>
            <a:r>
              <a:rPr lang="tr-TR" sz="2400" dirty="0" smtClean="0">
                <a:solidFill>
                  <a:srgbClr val="0B49CB"/>
                </a:solidFill>
                <a:latin typeface="Abadi"/>
              </a:rPr>
              <a:t> </a:t>
            </a:r>
            <a:r>
              <a:rPr lang="en-US" sz="2400" dirty="0" smtClean="0">
                <a:solidFill>
                  <a:srgbClr val="0B49CB"/>
                </a:solidFill>
                <a:latin typeface="Abadi"/>
              </a:rPr>
              <a:t>different</a:t>
            </a:r>
            <a:r>
              <a:rPr lang="tr-TR" sz="2400" dirty="0" smtClean="0">
                <a:solidFill>
                  <a:srgbClr val="0B49CB"/>
                </a:solidFill>
                <a:latin typeface="Abadi"/>
              </a:rPr>
              <a:t> </a:t>
            </a:r>
            <a:r>
              <a:rPr lang="en-US" sz="2400" dirty="0" smtClean="0">
                <a:solidFill>
                  <a:srgbClr val="0B49CB"/>
                </a:solidFill>
                <a:latin typeface="Abadi"/>
              </a:rPr>
              <a:t>payload range</a:t>
            </a:r>
            <a:r>
              <a:rPr lang="tr-TR" sz="2400" dirty="0" smtClean="0">
                <a:solidFill>
                  <a:srgbClr val="0B49CB"/>
                </a:solidFill>
                <a:latin typeface="Abadi"/>
              </a:rPr>
              <a:t>s</a:t>
            </a:r>
            <a:endParaRPr lang="en-US" sz="2400" dirty="0">
              <a:solidFill>
                <a:srgbClr val="0B49CB"/>
              </a:solidFill>
              <a:latin typeface="Abadi"/>
            </a:endParaRPr>
          </a:p>
        </p:txBody>
      </p:sp>
      <p:pic>
        <p:nvPicPr>
          <p:cNvPr id="2" name="Resim 1"/>
          <p:cNvPicPr>
            <a:picLocks noChangeAspect="1"/>
          </p:cNvPicPr>
          <p:nvPr/>
        </p:nvPicPr>
        <p:blipFill rotWithShape="1">
          <a:blip r:embed="rId3"/>
          <a:srcRect l="206" t="22345" b="8281"/>
          <a:stretch/>
        </p:blipFill>
        <p:spPr>
          <a:xfrm>
            <a:off x="495300" y="1243287"/>
            <a:ext cx="6305706" cy="2475450"/>
          </a:xfrm>
          <a:prstGeom prst="rect">
            <a:avLst/>
          </a:prstGeom>
        </p:spPr>
      </p:pic>
      <p:pic>
        <p:nvPicPr>
          <p:cNvPr id="4" name="Resim 3"/>
          <p:cNvPicPr>
            <a:picLocks noChangeAspect="1"/>
          </p:cNvPicPr>
          <p:nvPr/>
        </p:nvPicPr>
        <p:blipFill rotWithShape="1">
          <a:blip r:embed="rId4"/>
          <a:srcRect t="17625" b="15186"/>
          <a:stretch/>
        </p:blipFill>
        <p:spPr>
          <a:xfrm>
            <a:off x="325333" y="3961463"/>
            <a:ext cx="6404899" cy="2288844"/>
          </a:xfrm>
          <a:prstGeom prst="rect">
            <a:avLst/>
          </a:prstGeom>
        </p:spPr>
      </p:pic>
      <p:sp>
        <p:nvSpPr>
          <p:cNvPr id="6" name="Dikdörtgen 5"/>
          <p:cNvSpPr/>
          <p:nvPr/>
        </p:nvSpPr>
        <p:spPr>
          <a:xfrm>
            <a:off x="325333" y="3592131"/>
            <a:ext cx="6504093" cy="369332"/>
          </a:xfrm>
          <a:prstGeom prst="rect">
            <a:avLst/>
          </a:prstGeom>
        </p:spPr>
        <p:txBody>
          <a:bodyPr wrap="square">
            <a:spAutoFit/>
          </a:bodyPr>
          <a:lstStyle/>
          <a:p>
            <a:r>
              <a:rPr lang="en-US" dirty="0">
                <a:solidFill>
                  <a:srgbClr val="374151"/>
                </a:solidFill>
                <a:latin typeface="Söhne"/>
              </a:rPr>
              <a:t>For the payload range of </a:t>
            </a:r>
            <a:r>
              <a:rPr lang="en-US" b="1" dirty="0">
                <a:solidFill>
                  <a:srgbClr val="374151"/>
                </a:solidFill>
                <a:latin typeface="Söhne"/>
              </a:rPr>
              <a:t>0-4000 kg</a:t>
            </a:r>
            <a:r>
              <a:rPr lang="en-US" dirty="0">
                <a:solidFill>
                  <a:srgbClr val="374151"/>
                </a:solidFill>
                <a:latin typeface="Söhne"/>
              </a:rPr>
              <a:t>, the success rate </a:t>
            </a:r>
            <a:r>
              <a:rPr lang="en-US" dirty="0" smtClean="0">
                <a:solidFill>
                  <a:srgbClr val="374151"/>
                </a:solidFill>
                <a:latin typeface="Söhne"/>
              </a:rPr>
              <a:t>is </a:t>
            </a:r>
            <a:r>
              <a:rPr lang="en-US" b="1" dirty="0" smtClean="0">
                <a:solidFill>
                  <a:srgbClr val="374151"/>
                </a:solidFill>
                <a:latin typeface="Söhne"/>
              </a:rPr>
              <a:t>50%</a:t>
            </a:r>
            <a:r>
              <a:rPr lang="en-US" dirty="0" smtClean="0">
                <a:solidFill>
                  <a:srgbClr val="374151"/>
                </a:solidFill>
                <a:latin typeface="Söhne"/>
              </a:rPr>
              <a:t>.</a:t>
            </a:r>
            <a:endParaRPr lang="en-US" b="0" i="0" dirty="0">
              <a:solidFill>
                <a:srgbClr val="374151"/>
              </a:solidFill>
              <a:effectLst/>
              <a:latin typeface="Söhne"/>
            </a:endParaRPr>
          </a:p>
        </p:txBody>
      </p:sp>
      <p:sp>
        <p:nvSpPr>
          <p:cNvPr id="7" name="Dikdörtgen 6"/>
          <p:cNvSpPr/>
          <p:nvPr/>
        </p:nvSpPr>
        <p:spPr>
          <a:xfrm>
            <a:off x="226139" y="6228299"/>
            <a:ext cx="6164158" cy="584775"/>
          </a:xfrm>
          <a:prstGeom prst="rect">
            <a:avLst/>
          </a:prstGeom>
        </p:spPr>
        <p:txBody>
          <a:bodyPr wrap="square">
            <a:spAutoFit/>
          </a:bodyPr>
          <a:lstStyle/>
          <a:p>
            <a:r>
              <a:rPr lang="en-US" sz="1600" dirty="0">
                <a:solidFill>
                  <a:srgbClr val="374151"/>
                </a:solidFill>
                <a:latin typeface="Söhne"/>
              </a:rPr>
              <a:t>For the payload range of </a:t>
            </a:r>
            <a:r>
              <a:rPr lang="en-US" sz="1600" b="1" dirty="0">
                <a:solidFill>
                  <a:srgbClr val="374151"/>
                </a:solidFill>
                <a:latin typeface="Söhne"/>
              </a:rPr>
              <a:t>4001-10000 kg</a:t>
            </a:r>
            <a:r>
              <a:rPr lang="en-US" sz="1600" dirty="0">
                <a:solidFill>
                  <a:srgbClr val="374151"/>
                </a:solidFill>
                <a:latin typeface="Söhne"/>
              </a:rPr>
              <a:t>, the success rate is approximately </a:t>
            </a:r>
            <a:r>
              <a:rPr lang="en-US" sz="1600" b="1" dirty="0">
                <a:solidFill>
                  <a:srgbClr val="374151"/>
                </a:solidFill>
                <a:latin typeface="Söhne"/>
              </a:rPr>
              <a:t>36.36%</a:t>
            </a:r>
            <a:r>
              <a:rPr lang="en-US" sz="1600" dirty="0">
                <a:solidFill>
                  <a:srgbClr val="374151"/>
                </a:solidFill>
                <a:latin typeface="Söhne"/>
              </a:rPr>
              <a:t>.</a:t>
            </a:r>
            <a:endParaRPr lang="tr-TR" sz="1600" dirty="0"/>
          </a:p>
        </p:txBody>
      </p:sp>
      <p:sp>
        <p:nvSpPr>
          <p:cNvPr id="8" name="Dikdörtgen 7"/>
          <p:cNvSpPr/>
          <p:nvPr/>
        </p:nvSpPr>
        <p:spPr>
          <a:xfrm>
            <a:off x="7038372" y="1381266"/>
            <a:ext cx="4587571" cy="830997"/>
          </a:xfrm>
          <a:prstGeom prst="rect">
            <a:avLst/>
          </a:prstGeom>
        </p:spPr>
        <p:txBody>
          <a:bodyPr wrap="square">
            <a:spAutoFit/>
          </a:bodyPr>
          <a:lstStyle/>
          <a:p>
            <a:r>
              <a:rPr lang="tr-TR" sz="1600" dirty="0" smtClean="0">
                <a:solidFill>
                  <a:srgbClr val="374151"/>
                </a:solidFill>
                <a:latin typeface="Söhne"/>
              </a:rPr>
              <a:t>L</a:t>
            </a:r>
            <a:r>
              <a:rPr lang="en-US" sz="1600" dirty="0" err="1" smtClean="0">
                <a:solidFill>
                  <a:srgbClr val="374151"/>
                </a:solidFill>
                <a:latin typeface="Söhne"/>
              </a:rPr>
              <a:t>aunches</a:t>
            </a:r>
            <a:r>
              <a:rPr lang="en-US" sz="1600" dirty="0" smtClean="0">
                <a:solidFill>
                  <a:srgbClr val="374151"/>
                </a:solidFill>
                <a:latin typeface="Söhne"/>
              </a:rPr>
              <a:t> </a:t>
            </a:r>
            <a:r>
              <a:rPr lang="en-US" sz="1600" dirty="0">
                <a:solidFill>
                  <a:srgbClr val="374151"/>
                </a:solidFill>
                <a:latin typeface="Söhne"/>
              </a:rPr>
              <a:t>with payloads less than 4000 kg have a higher success rate compared to launches with payloads between 4001 and 10000 kg.</a:t>
            </a:r>
            <a:endParaRPr lang="tr-TR" sz="1600" dirty="0"/>
          </a:p>
        </p:txBody>
      </p:sp>
      <p:sp>
        <p:nvSpPr>
          <p:cNvPr id="9" name="Dikdörtgen 8"/>
          <p:cNvSpPr/>
          <p:nvPr/>
        </p:nvSpPr>
        <p:spPr>
          <a:xfrm>
            <a:off x="6970973" y="2533074"/>
            <a:ext cx="5031708" cy="2800767"/>
          </a:xfrm>
          <a:prstGeom prst="rect">
            <a:avLst/>
          </a:prstGeom>
        </p:spPr>
        <p:txBody>
          <a:bodyPr wrap="square">
            <a:spAutoFit/>
          </a:bodyPr>
          <a:lstStyle/>
          <a:p>
            <a:pPr>
              <a:buFont typeface="Arial" panose="020B0604020202020204" pitchFamily="34" charset="0"/>
              <a:buChar char="•"/>
            </a:pPr>
            <a:r>
              <a:rPr lang="en-US" sz="1600" b="1" dirty="0"/>
              <a:t>Overall Best Booster Success Ratio:</a:t>
            </a:r>
            <a:endParaRPr lang="tr-TR" sz="1600" b="1" dirty="0" smtClean="0">
              <a:solidFill>
                <a:srgbClr val="374151"/>
              </a:solidFill>
              <a:latin typeface="Söhne"/>
            </a:endParaRPr>
          </a:p>
          <a:p>
            <a:pPr>
              <a:buFont typeface="Arial" panose="020B0604020202020204" pitchFamily="34" charset="0"/>
              <a:buChar char="•"/>
            </a:pPr>
            <a:r>
              <a:rPr lang="en-US" sz="1600" b="1" dirty="0" smtClean="0">
                <a:solidFill>
                  <a:srgbClr val="374151"/>
                </a:solidFill>
                <a:latin typeface="Söhne"/>
              </a:rPr>
              <a:t>Booster </a:t>
            </a:r>
            <a:r>
              <a:rPr lang="en-US" sz="1600" b="1" dirty="0">
                <a:solidFill>
                  <a:srgbClr val="374151"/>
                </a:solidFill>
                <a:latin typeface="Söhne"/>
              </a:rPr>
              <a:t>FT</a:t>
            </a:r>
            <a:r>
              <a:rPr lang="en-US" sz="1600" dirty="0">
                <a:solidFill>
                  <a:srgbClr val="374151"/>
                </a:solidFill>
                <a:latin typeface="Söhne"/>
              </a:rPr>
              <a:t>: </a:t>
            </a:r>
            <a:r>
              <a:rPr lang="tr-TR" sz="1600" dirty="0" smtClean="0">
                <a:solidFill>
                  <a:srgbClr val="374151"/>
                </a:solidFill>
                <a:latin typeface="Söhne"/>
              </a:rPr>
              <a:t>has </a:t>
            </a:r>
            <a:r>
              <a:rPr lang="en-US" sz="1600" b="1" dirty="0" smtClean="0">
                <a:solidFill>
                  <a:srgbClr val="374151"/>
                </a:solidFill>
                <a:latin typeface="Söhne"/>
              </a:rPr>
              <a:t>66.67</a:t>
            </a:r>
            <a:r>
              <a:rPr lang="en-US" sz="1600" b="1" dirty="0">
                <a:solidFill>
                  <a:srgbClr val="374151"/>
                </a:solidFill>
                <a:latin typeface="Söhne"/>
              </a:rPr>
              <a:t>% </a:t>
            </a:r>
            <a:r>
              <a:rPr lang="tr-TR" sz="1600" b="1" dirty="0" smtClean="0">
                <a:solidFill>
                  <a:srgbClr val="374151"/>
                </a:solidFill>
                <a:latin typeface="Söhne"/>
              </a:rPr>
              <a:t>BEST </a:t>
            </a:r>
            <a:r>
              <a:rPr lang="en-US" sz="1600" b="1" dirty="0" smtClean="0">
                <a:solidFill>
                  <a:srgbClr val="374151"/>
                </a:solidFill>
                <a:latin typeface="Söhne"/>
              </a:rPr>
              <a:t>success </a:t>
            </a:r>
            <a:r>
              <a:rPr lang="en-US" sz="1600" b="1" dirty="0">
                <a:solidFill>
                  <a:srgbClr val="374151"/>
                </a:solidFill>
                <a:latin typeface="Söhne"/>
              </a:rPr>
              <a:t>rate</a:t>
            </a:r>
            <a:r>
              <a:rPr lang="en-US" sz="1600" dirty="0">
                <a:solidFill>
                  <a:srgbClr val="374151"/>
                </a:solidFill>
                <a:latin typeface="Söhne"/>
              </a:rPr>
              <a:t> with 16 successful launches out of 24 attempts.</a:t>
            </a:r>
          </a:p>
          <a:p>
            <a:pPr>
              <a:buFont typeface="Arial" panose="020B0604020202020204" pitchFamily="34" charset="0"/>
              <a:buChar char="•"/>
            </a:pPr>
            <a:r>
              <a:rPr lang="en-US" sz="1600" b="1" dirty="0">
                <a:solidFill>
                  <a:srgbClr val="374151"/>
                </a:solidFill>
                <a:latin typeface="Söhne"/>
              </a:rPr>
              <a:t>Booster B4</a:t>
            </a:r>
            <a:r>
              <a:rPr lang="en-US" sz="1600" dirty="0">
                <a:solidFill>
                  <a:srgbClr val="374151"/>
                </a:solidFill>
                <a:latin typeface="Söhne"/>
              </a:rPr>
              <a:t>: Demonstrates a </a:t>
            </a:r>
            <a:r>
              <a:rPr lang="en-US" sz="1600" b="1" dirty="0">
                <a:solidFill>
                  <a:srgbClr val="374151"/>
                </a:solidFill>
                <a:latin typeface="Söhne"/>
              </a:rPr>
              <a:t>54.55% success rate</a:t>
            </a:r>
            <a:r>
              <a:rPr lang="en-US" sz="1600" dirty="0">
                <a:solidFill>
                  <a:srgbClr val="374151"/>
                </a:solidFill>
                <a:latin typeface="Söhne"/>
              </a:rPr>
              <a:t> from 6 successful launches out of 11 attempts.</a:t>
            </a:r>
          </a:p>
          <a:p>
            <a:pPr>
              <a:buFont typeface="Arial" panose="020B0604020202020204" pitchFamily="34" charset="0"/>
              <a:buChar char="•"/>
            </a:pPr>
            <a:r>
              <a:rPr lang="en-US" sz="1600" b="1" dirty="0">
                <a:solidFill>
                  <a:srgbClr val="374151"/>
                </a:solidFill>
                <a:latin typeface="Söhne"/>
              </a:rPr>
              <a:t>Booster v1.1</a:t>
            </a:r>
            <a:r>
              <a:rPr lang="en-US" sz="1600" dirty="0">
                <a:solidFill>
                  <a:srgbClr val="374151"/>
                </a:solidFill>
                <a:latin typeface="Söhne"/>
              </a:rPr>
              <a:t>: Achieves a </a:t>
            </a:r>
            <a:r>
              <a:rPr lang="en-US" sz="1600" b="1" dirty="0">
                <a:solidFill>
                  <a:srgbClr val="374151"/>
                </a:solidFill>
                <a:latin typeface="Söhne"/>
              </a:rPr>
              <a:t>6.67% success rate</a:t>
            </a:r>
            <a:r>
              <a:rPr lang="en-US" sz="1600" dirty="0">
                <a:solidFill>
                  <a:srgbClr val="374151"/>
                </a:solidFill>
                <a:latin typeface="Söhne"/>
              </a:rPr>
              <a:t>, with 1 successful launch out of 15 attempts.</a:t>
            </a:r>
          </a:p>
          <a:p>
            <a:pPr>
              <a:buFont typeface="Arial" panose="020B0604020202020204" pitchFamily="34" charset="0"/>
              <a:buChar char="•"/>
            </a:pPr>
            <a:r>
              <a:rPr lang="en-US" sz="1600" b="1" dirty="0">
                <a:solidFill>
                  <a:srgbClr val="374151"/>
                </a:solidFill>
                <a:latin typeface="Söhne"/>
              </a:rPr>
              <a:t>Booster v1.0</a:t>
            </a:r>
            <a:r>
              <a:rPr lang="en-US" sz="1600" dirty="0">
                <a:solidFill>
                  <a:srgbClr val="374151"/>
                </a:solidFill>
                <a:latin typeface="Söhne"/>
              </a:rPr>
              <a:t>: Records a </a:t>
            </a:r>
            <a:r>
              <a:rPr lang="en-US" sz="1600" b="1" dirty="0">
                <a:solidFill>
                  <a:srgbClr val="374151"/>
                </a:solidFill>
                <a:latin typeface="Söhne"/>
              </a:rPr>
              <a:t>0% success rate</a:t>
            </a:r>
            <a:r>
              <a:rPr lang="en-US" sz="1600" dirty="0">
                <a:solidFill>
                  <a:srgbClr val="374151"/>
                </a:solidFill>
                <a:latin typeface="Söhne"/>
              </a:rPr>
              <a:t>, with no successful launches out of 5 attempts.</a:t>
            </a:r>
          </a:p>
          <a:p>
            <a:r>
              <a:rPr lang="en-US" sz="1600" dirty="0">
                <a:solidFill>
                  <a:srgbClr val="374151"/>
                </a:solidFill>
                <a:latin typeface="Söhne"/>
              </a:rPr>
              <a:t>Note: Booster </a:t>
            </a:r>
            <a:r>
              <a:rPr lang="en-US" sz="1600" b="1" dirty="0">
                <a:solidFill>
                  <a:srgbClr val="374151"/>
                </a:solidFill>
                <a:latin typeface="Söhne"/>
              </a:rPr>
              <a:t>B5</a:t>
            </a:r>
            <a:r>
              <a:rPr lang="en-US" sz="1600" dirty="0">
                <a:solidFill>
                  <a:srgbClr val="374151"/>
                </a:solidFill>
                <a:latin typeface="Söhne"/>
              </a:rPr>
              <a:t> is excluded from this </a:t>
            </a:r>
            <a:r>
              <a:rPr lang="en-US" sz="1600" dirty="0" smtClean="0">
                <a:solidFill>
                  <a:srgbClr val="374151"/>
                </a:solidFill>
                <a:latin typeface="Söhne"/>
              </a:rPr>
              <a:t>list</a:t>
            </a:r>
            <a:r>
              <a:rPr lang="tr-TR" sz="1600" dirty="0" smtClean="0">
                <a:solidFill>
                  <a:srgbClr val="374151"/>
                </a:solidFill>
                <a:latin typeface="Söhne"/>
              </a:rPr>
              <a:t> </a:t>
            </a:r>
            <a:r>
              <a:rPr lang="tr-TR" sz="1600" dirty="0" err="1" smtClean="0">
                <a:solidFill>
                  <a:srgbClr val="374151"/>
                </a:solidFill>
                <a:latin typeface="Söhne"/>
              </a:rPr>
              <a:t>because</a:t>
            </a:r>
            <a:r>
              <a:rPr lang="tr-TR" sz="1600" dirty="0" smtClean="0">
                <a:solidFill>
                  <a:srgbClr val="374151"/>
                </a:solidFill>
                <a:latin typeface="Söhne"/>
              </a:rPr>
              <a:t> of </a:t>
            </a:r>
            <a:r>
              <a:rPr lang="tr-TR" sz="1600" dirty="0" err="1" smtClean="0">
                <a:solidFill>
                  <a:srgbClr val="374151"/>
                </a:solidFill>
                <a:latin typeface="Söhne"/>
              </a:rPr>
              <a:t>only</a:t>
            </a:r>
            <a:r>
              <a:rPr lang="tr-TR" sz="1600" dirty="0" smtClean="0">
                <a:solidFill>
                  <a:srgbClr val="374151"/>
                </a:solidFill>
                <a:latin typeface="Söhne"/>
              </a:rPr>
              <a:t> </a:t>
            </a:r>
            <a:r>
              <a:rPr lang="tr-TR" sz="1600" dirty="0" err="1" smtClean="0">
                <a:solidFill>
                  <a:srgbClr val="374151"/>
                </a:solidFill>
                <a:latin typeface="Söhne"/>
              </a:rPr>
              <a:t>one</a:t>
            </a:r>
            <a:r>
              <a:rPr lang="tr-TR" sz="1600" dirty="0" smtClean="0">
                <a:solidFill>
                  <a:srgbClr val="374151"/>
                </a:solidFill>
                <a:latin typeface="Söhne"/>
              </a:rPr>
              <a:t> </a:t>
            </a:r>
            <a:r>
              <a:rPr lang="tr-TR" sz="1600" dirty="0" err="1" smtClean="0">
                <a:solidFill>
                  <a:srgbClr val="374151"/>
                </a:solidFill>
                <a:latin typeface="Söhne"/>
              </a:rPr>
              <a:t>launch</a:t>
            </a:r>
            <a:r>
              <a:rPr lang="tr-TR" sz="1600" dirty="0" smtClean="0">
                <a:solidFill>
                  <a:srgbClr val="374151"/>
                </a:solidFill>
                <a:latin typeface="Söhne"/>
              </a:rPr>
              <a:t> </a:t>
            </a:r>
            <a:r>
              <a:rPr lang="tr-TR" sz="1600" dirty="0" err="1" smtClean="0">
                <a:solidFill>
                  <a:srgbClr val="374151"/>
                </a:solidFill>
                <a:latin typeface="Söhne"/>
              </a:rPr>
              <a:t>attempt</a:t>
            </a:r>
            <a:r>
              <a:rPr lang="tr-TR" sz="1600" dirty="0" smtClean="0">
                <a:solidFill>
                  <a:srgbClr val="374151"/>
                </a:solidFill>
                <a:latin typeface="Söhne"/>
              </a:rPr>
              <a:t>.</a:t>
            </a:r>
            <a:endParaRPr lang="en-US" sz="1600" b="0" i="0" dirty="0">
              <a:solidFill>
                <a:srgbClr val="374151"/>
              </a:solidFill>
              <a:effectLst/>
              <a:latin typeface="Söhne"/>
            </a:endParaRPr>
          </a:p>
        </p:txBody>
      </p:sp>
      <p:sp>
        <p:nvSpPr>
          <p:cNvPr id="10" name="Dikdörtgen 9"/>
          <p:cNvSpPr/>
          <p:nvPr/>
        </p:nvSpPr>
        <p:spPr>
          <a:xfrm>
            <a:off x="6970972" y="5677371"/>
            <a:ext cx="5221027" cy="923330"/>
          </a:xfrm>
          <a:prstGeom prst="rect">
            <a:avLst/>
          </a:prstGeom>
        </p:spPr>
        <p:txBody>
          <a:bodyPr wrap="square">
            <a:spAutoFit/>
          </a:bodyPr>
          <a:lstStyle/>
          <a:p>
            <a:r>
              <a:rPr lang="en-US" sz="1600" dirty="0">
                <a:solidFill>
                  <a:srgbClr val="374151"/>
                </a:solidFill>
                <a:latin typeface="Söhne"/>
              </a:rPr>
              <a:t>Booster version </a:t>
            </a:r>
            <a:r>
              <a:rPr lang="en-US" sz="1600" b="1" dirty="0">
                <a:latin typeface="Söhne"/>
              </a:rPr>
              <a:t>FT</a:t>
            </a:r>
            <a:r>
              <a:rPr lang="en-US" sz="1600" dirty="0">
                <a:solidFill>
                  <a:srgbClr val="374151"/>
                </a:solidFill>
                <a:latin typeface="Söhne"/>
              </a:rPr>
              <a:t> appears to be the most </a:t>
            </a:r>
            <a:r>
              <a:rPr lang="en-US" sz="1600" dirty="0" smtClean="0">
                <a:solidFill>
                  <a:srgbClr val="374151"/>
                </a:solidFill>
                <a:latin typeface="Söhne"/>
              </a:rPr>
              <a:t>reliable</a:t>
            </a:r>
            <a:r>
              <a:rPr lang="tr-TR" sz="1600" dirty="0" smtClean="0">
                <a:solidFill>
                  <a:srgbClr val="374151"/>
                </a:solidFill>
                <a:latin typeface="Söhne"/>
              </a:rPr>
              <a:t>. </a:t>
            </a:r>
            <a:r>
              <a:rPr lang="en-US" dirty="0"/>
              <a:t>The overall success ratio of the FT booster version is approximately </a:t>
            </a:r>
            <a:r>
              <a:rPr lang="en-US" b="1" dirty="0"/>
              <a:t>66.67%</a:t>
            </a:r>
            <a:r>
              <a:rPr lang="en-US" dirty="0"/>
              <a:t>. </a:t>
            </a:r>
            <a:r>
              <a:rPr lang="tr-TR" dirty="0" err="1" smtClean="0"/>
              <a:t>with</a:t>
            </a:r>
            <a:r>
              <a:rPr lang="en-US" sz="1600" dirty="0" smtClean="0">
                <a:solidFill>
                  <a:srgbClr val="374151"/>
                </a:solidFill>
                <a:latin typeface="Söhne"/>
              </a:rPr>
              <a:t> </a:t>
            </a:r>
            <a:r>
              <a:rPr lang="en-US" sz="1600" dirty="0">
                <a:solidFill>
                  <a:srgbClr val="374151"/>
                </a:solidFill>
                <a:latin typeface="Söhne"/>
              </a:rPr>
              <a:t>larger number of launches</a:t>
            </a:r>
            <a:endParaRPr lang="tr-TR" sz="1600" dirty="0"/>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Dikdörtgen 1"/>
          <p:cNvSpPr/>
          <p:nvPr/>
        </p:nvSpPr>
        <p:spPr>
          <a:xfrm>
            <a:off x="6027811" y="1646025"/>
            <a:ext cx="6096000" cy="4247317"/>
          </a:xfrm>
          <a:prstGeom prst="rect">
            <a:avLst/>
          </a:prstGeom>
        </p:spPr>
        <p:txBody>
          <a:bodyPr>
            <a:spAutoFit/>
          </a:bodyPr>
          <a:lstStyle/>
          <a:p>
            <a:r>
              <a:rPr lang="tr-TR" dirty="0" smtClean="0">
                <a:solidFill>
                  <a:srgbClr val="374151"/>
                </a:solidFill>
                <a:latin typeface="Söhne"/>
              </a:rPr>
              <a:t>Model </a:t>
            </a:r>
            <a:r>
              <a:rPr lang="en-US" dirty="0" smtClean="0">
                <a:solidFill>
                  <a:srgbClr val="374151"/>
                </a:solidFill>
                <a:latin typeface="Söhne"/>
              </a:rPr>
              <a:t>accuracies </a:t>
            </a:r>
            <a:r>
              <a:rPr lang="en-US" dirty="0">
                <a:solidFill>
                  <a:srgbClr val="374151"/>
                </a:solidFill>
                <a:latin typeface="Söhne"/>
              </a:rPr>
              <a:t>and test </a:t>
            </a:r>
            <a:r>
              <a:rPr lang="en-US" dirty="0" smtClean="0">
                <a:solidFill>
                  <a:srgbClr val="374151"/>
                </a:solidFill>
                <a:latin typeface="Söhne"/>
              </a:rPr>
              <a:t>accuracies</a:t>
            </a:r>
            <a:endParaRPr lang="en-US" dirty="0">
              <a:solidFill>
                <a:srgbClr val="374151"/>
              </a:solidFill>
              <a:latin typeface="Söhne"/>
            </a:endParaRPr>
          </a:p>
          <a:p>
            <a:pPr>
              <a:buFont typeface="Arial" panose="020B0604020202020204" pitchFamily="34" charset="0"/>
              <a:buChar char="•"/>
            </a:pPr>
            <a:r>
              <a:rPr lang="en-US" dirty="0">
                <a:solidFill>
                  <a:srgbClr val="374151"/>
                </a:solidFill>
                <a:latin typeface="Söhne"/>
              </a:rPr>
              <a:t>Logistic Regression:</a:t>
            </a:r>
          </a:p>
          <a:p>
            <a:pPr marL="742950" lvl="1" indent="-285750">
              <a:buFont typeface="Arial" panose="020B0604020202020204" pitchFamily="34" charset="0"/>
              <a:buChar char="•"/>
            </a:pPr>
            <a:r>
              <a:rPr lang="en-US" dirty="0">
                <a:solidFill>
                  <a:srgbClr val="374151"/>
                </a:solidFill>
                <a:latin typeface="Söhne"/>
              </a:rPr>
              <a:t>Accuracy on validation data: 0.8464285714285713</a:t>
            </a:r>
          </a:p>
          <a:p>
            <a:pPr marL="742950" lvl="1" indent="-285750">
              <a:buFont typeface="Arial" panose="020B0604020202020204" pitchFamily="34" charset="0"/>
              <a:buChar char="•"/>
            </a:pPr>
            <a:r>
              <a:rPr lang="en-US" dirty="0">
                <a:solidFill>
                  <a:srgbClr val="374151"/>
                </a:solidFill>
                <a:latin typeface="Söhne"/>
              </a:rPr>
              <a:t>Test set accuracy: 0.8333333333333334</a:t>
            </a:r>
          </a:p>
          <a:p>
            <a:pPr>
              <a:buFont typeface="Arial" panose="020B0604020202020204" pitchFamily="34" charset="0"/>
              <a:buChar char="•"/>
            </a:pPr>
            <a:r>
              <a:rPr lang="en-US" dirty="0">
                <a:solidFill>
                  <a:srgbClr val="374151"/>
                </a:solidFill>
                <a:latin typeface="Söhne"/>
              </a:rPr>
              <a:t>Support Vector Machine (SVM):</a:t>
            </a:r>
          </a:p>
          <a:p>
            <a:pPr marL="742950" lvl="1" indent="-285750">
              <a:buFont typeface="Arial" panose="020B0604020202020204" pitchFamily="34" charset="0"/>
              <a:buChar char="•"/>
            </a:pPr>
            <a:r>
              <a:rPr lang="en-US" dirty="0">
                <a:solidFill>
                  <a:srgbClr val="374151"/>
                </a:solidFill>
                <a:latin typeface="Söhne"/>
              </a:rPr>
              <a:t>Accuracy on validation data: 0.8482142857142856</a:t>
            </a:r>
          </a:p>
          <a:p>
            <a:pPr marL="742950" lvl="1" indent="-285750">
              <a:buFont typeface="Arial" panose="020B0604020202020204" pitchFamily="34" charset="0"/>
              <a:buChar char="•"/>
            </a:pPr>
            <a:r>
              <a:rPr lang="en-US" dirty="0">
                <a:solidFill>
                  <a:srgbClr val="374151"/>
                </a:solidFill>
                <a:latin typeface="Söhne"/>
              </a:rPr>
              <a:t>Test set accuracy: 0.8333333333333334</a:t>
            </a:r>
          </a:p>
          <a:p>
            <a:pPr>
              <a:buFont typeface="Arial" panose="020B0604020202020204" pitchFamily="34" charset="0"/>
              <a:buChar char="•"/>
            </a:pPr>
            <a:r>
              <a:rPr lang="en-US" dirty="0">
                <a:solidFill>
                  <a:srgbClr val="374151"/>
                </a:solidFill>
                <a:latin typeface="Söhne"/>
              </a:rPr>
              <a:t>Decision Tree:</a:t>
            </a:r>
          </a:p>
          <a:p>
            <a:pPr marL="742950" lvl="1" indent="-285750">
              <a:buFont typeface="Arial" panose="020B0604020202020204" pitchFamily="34" charset="0"/>
              <a:buChar char="•"/>
            </a:pPr>
            <a:r>
              <a:rPr lang="en-US" dirty="0">
                <a:solidFill>
                  <a:srgbClr val="374151"/>
                </a:solidFill>
                <a:latin typeface="Söhne"/>
              </a:rPr>
              <a:t>Accuracy on validation data: 0.875</a:t>
            </a:r>
          </a:p>
          <a:p>
            <a:pPr marL="742950" lvl="1" indent="-285750">
              <a:buFont typeface="Arial" panose="020B0604020202020204" pitchFamily="34" charset="0"/>
              <a:buChar char="•"/>
            </a:pPr>
            <a:r>
              <a:rPr lang="en-US" dirty="0">
                <a:solidFill>
                  <a:srgbClr val="374151"/>
                </a:solidFill>
                <a:latin typeface="Söhne"/>
              </a:rPr>
              <a:t>Test set accuracy: 0.8333333333333334</a:t>
            </a:r>
          </a:p>
          <a:p>
            <a:pPr>
              <a:buFont typeface="Arial" panose="020B0604020202020204" pitchFamily="34" charset="0"/>
              <a:buChar char="•"/>
            </a:pPr>
            <a:r>
              <a:rPr lang="en-US" dirty="0">
                <a:solidFill>
                  <a:srgbClr val="374151"/>
                </a:solidFill>
                <a:latin typeface="Söhne"/>
              </a:rPr>
              <a:t>K-Nearest Neighbors (KNN):</a:t>
            </a:r>
          </a:p>
          <a:p>
            <a:pPr marL="742950" lvl="1" indent="-285750">
              <a:buFont typeface="Arial" panose="020B0604020202020204" pitchFamily="34" charset="0"/>
              <a:buChar char="•"/>
            </a:pPr>
            <a:r>
              <a:rPr lang="en-US" dirty="0">
                <a:solidFill>
                  <a:srgbClr val="374151"/>
                </a:solidFill>
                <a:latin typeface="Söhne"/>
              </a:rPr>
              <a:t>Accuracy on validation data: 0.8482142857142858</a:t>
            </a:r>
          </a:p>
          <a:p>
            <a:pPr marL="742950" lvl="1" indent="-285750">
              <a:buFont typeface="Arial" panose="020B0604020202020204" pitchFamily="34" charset="0"/>
              <a:buChar char="•"/>
            </a:pPr>
            <a:r>
              <a:rPr lang="en-US" dirty="0">
                <a:solidFill>
                  <a:srgbClr val="374151"/>
                </a:solidFill>
                <a:latin typeface="Söhne"/>
              </a:rPr>
              <a:t>Test set accuracy: 0.8333333333333334</a:t>
            </a:r>
          </a:p>
          <a:p>
            <a:r>
              <a:rPr lang="en-US" dirty="0" smtClean="0">
                <a:solidFill>
                  <a:srgbClr val="374151"/>
                </a:solidFill>
                <a:latin typeface="Söhne"/>
              </a:rPr>
              <a:t>Logistic </a:t>
            </a:r>
            <a:r>
              <a:rPr lang="en-US" dirty="0">
                <a:solidFill>
                  <a:srgbClr val="374151"/>
                </a:solidFill>
                <a:latin typeface="Söhne"/>
              </a:rPr>
              <a:t>Regression, Decision Tree, and KNN have the same test set accuracy of 0.8333</a:t>
            </a:r>
            <a:endParaRPr lang="en-US" b="0" i="0" dirty="0">
              <a:solidFill>
                <a:srgbClr val="374151"/>
              </a:solidFill>
              <a:effectLst/>
              <a:latin typeface="Söhne"/>
            </a:endParaRPr>
          </a:p>
        </p:txBody>
      </p:sp>
      <p:pic>
        <p:nvPicPr>
          <p:cNvPr id="3" name="Resim 2"/>
          <p:cNvPicPr>
            <a:picLocks noChangeAspect="1"/>
          </p:cNvPicPr>
          <p:nvPr/>
        </p:nvPicPr>
        <p:blipFill>
          <a:blip r:embed="rId3"/>
          <a:stretch>
            <a:fillRect/>
          </a:stretch>
        </p:blipFill>
        <p:spPr>
          <a:xfrm>
            <a:off x="248253" y="1275347"/>
            <a:ext cx="5460474" cy="3401132"/>
          </a:xfrm>
          <a:prstGeom prst="rect">
            <a:avLst/>
          </a:prstGeom>
        </p:spPr>
      </p:pic>
      <p:sp>
        <p:nvSpPr>
          <p:cNvPr id="6" name="Dikdörtgen 5"/>
          <p:cNvSpPr/>
          <p:nvPr/>
        </p:nvSpPr>
        <p:spPr>
          <a:xfrm>
            <a:off x="248252" y="4757089"/>
            <a:ext cx="6096000" cy="1754326"/>
          </a:xfrm>
          <a:prstGeom prst="rect">
            <a:avLst/>
          </a:prstGeom>
        </p:spPr>
        <p:txBody>
          <a:bodyPr>
            <a:spAutoFit/>
          </a:bodyPr>
          <a:lstStyle/>
          <a:p>
            <a:r>
              <a:rPr lang="en-US" dirty="0">
                <a:solidFill>
                  <a:srgbClr val="374151"/>
                </a:solidFill>
                <a:latin typeface="Söhne"/>
              </a:rPr>
              <a:t>The bar chart visualizes the accuracy for all built classification models. The Decision Tree model has the highest classification accuracy on the validation data with an accuracy of 0.875.</a:t>
            </a:r>
          </a:p>
          <a:p>
            <a:r>
              <a:rPr lang="tr-TR" dirty="0" smtClean="0">
                <a:solidFill>
                  <a:srgbClr val="374151"/>
                </a:solidFill>
                <a:latin typeface="Söhne"/>
              </a:rPr>
              <a:t>V</a:t>
            </a:r>
            <a:r>
              <a:rPr lang="en-US" dirty="0" err="1" smtClean="0">
                <a:solidFill>
                  <a:srgbClr val="374151"/>
                </a:solidFill>
                <a:latin typeface="Söhne"/>
              </a:rPr>
              <a:t>alidation</a:t>
            </a:r>
            <a:r>
              <a:rPr lang="en-US" dirty="0" smtClean="0">
                <a:solidFill>
                  <a:srgbClr val="374151"/>
                </a:solidFill>
                <a:latin typeface="Söhne"/>
              </a:rPr>
              <a:t> </a:t>
            </a:r>
            <a:r>
              <a:rPr lang="en-US" dirty="0">
                <a:solidFill>
                  <a:srgbClr val="374151"/>
                </a:solidFill>
                <a:latin typeface="Söhne"/>
              </a:rPr>
              <a:t>accuracies in blue and test accuracies in </a:t>
            </a:r>
            <a:r>
              <a:rPr lang="en-US" dirty="0" smtClean="0">
                <a:solidFill>
                  <a:srgbClr val="374151"/>
                </a:solidFill>
                <a:latin typeface="Söhne"/>
              </a:rPr>
              <a:t>red.</a:t>
            </a:r>
            <a:r>
              <a:rPr lang="tr-TR" dirty="0" smtClean="0">
                <a:solidFill>
                  <a:srgbClr val="374151"/>
                </a:solidFill>
                <a:latin typeface="Söhne"/>
              </a:rPr>
              <a:t> A</a:t>
            </a:r>
            <a:r>
              <a:rPr lang="en-US" dirty="0" err="1" smtClean="0">
                <a:solidFill>
                  <a:srgbClr val="374151"/>
                </a:solidFill>
                <a:latin typeface="Söhne"/>
              </a:rPr>
              <a:t>ll</a:t>
            </a:r>
            <a:r>
              <a:rPr lang="en-US" dirty="0" smtClean="0">
                <a:solidFill>
                  <a:srgbClr val="374151"/>
                </a:solidFill>
                <a:latin typeface="Söhne"/>
              </a:rPr>
              <a:t> </a:t>
            </a:r>
            <a:r>
              <a:rPr lang="en-US" dirty="0">
                <a:solidFill>
                  <a:srgbClr val="374151"/>
                </a:solidFill>
                <a:latin typeface="Söhne"/>
              </a:rPr>
              <a:t>models have the same test set accuracy of </a:t>
            </a:r>
            <a:r>
              <a:rPr lang="en-US" dirty="0" smtClean="0">
                <a:solidFill>
                  <a:srgbClr val="374151"/>
                </a:solidFill>
                <a:latin typeface="Söhne"/>
              </a:rPr>
              <a:t>0.8333</a:t>
            </a:r>
            <a:r>
              <a:rPr lang="tr-TR" dirty="0" smtClean="0">
                <a:solidFill>
                  <a:srgbClr val="374151"/>
                </a:solidFill>
                <a:latin typeface="Söhne"/>
              </a:rPr>
              <a:t>.</a:t>
            </a:r>
            <a:r>
              <a:rPr lang="en-US" dirty="0" smtClean="0">
                <a:solidFill>
                  <a:srgbClr val="374151"/>
                </a:solidFill>
                <a:latin typeface="Söhne"/>
              </a:rPr>
              <a:t> </a:t>
            </a:r>
            <a:r>
              <a:rPr lang="en-US" dirty="0">
                <a:solidFill>
                  <a:srgbClr val="374151"/>
                </a:solidFill>
                <a:latin typeface="Söhne"/>
              </a:rPr>
              <a:t>​</a:t>
            </a:r>
            <a:endParaRPr lang="en-US" b="0" i="0" dirty="0">
              <a:solidFill>
                <a:srgbClr val="374151"/>
              </a:solidFill>
              <a:effectLst/>
              <a:latin typeface="Söhne"/>
            </a:endParaRPr>
          </a:p>
        </p:txBody>
      </p:sp>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09064" y="1303520"/>
            <a:ext cx="5438283" cy="4531796"/>
          </a:xfrm>
          <a:prstGeom prst="rect">
            <a:avLst/>
          </a:prstGeom>
        </p:spPr>
        <p:txBody>
          <a:bodyPr>
            <a:normAutofit lnSpcReduction="10000"/>
          </a:bodyPr>
          <a:lstStyle/>
          <a:p>
            <a:pPr marL="0" indent="0" algn="just">
              <a:lnSpc>
                <a:spcPct val="100000"/>
              </a:lnSpc>
              <a:spcBef>
                <a:spcPts val="1400"/>
              </a:spcBef>
              <a:buNone/>
            </a:pPr>
            <a:r>
              <a:rPr lang="en-US" sz="2200" b="1" dirty="0">
                <a:solidFill>
                  <a:srgbClr val="0B49CB"/>
                </a:solidFill>
                <a:latin typeface="Abadi" panose="020B0604020104020204" pitchFamily="34" charset="0"/>
              </a:rPr>
              <a:t>Model Performance</a:t>
            </a:r>
            <a:r>
              <a:rPr lang="en-US" sz="2200" b="1" dirty="0" smtClean="0">
                <a:solidFill>
                  <a:srgbClr val="0B49CB"/>
                </a:solidFill>
                <a:latin typeface="Abadi" panose="020B0604020104020204" pitchFamily="34" charset="0"/>
              </a:rPr>
              <a:t>:</a:t>
            </a:r>
            <a:endParaRPr lang="tr-TR" sz="2200" b="1" dirty="0" smtClean="0">
              <a:solidFill>
                <a:srgbClr val="0B49CB"/>
              </a:solidFill>
              <a:latin typeface="Abadi" panose="020B0604020104020204" pitchFamily="34" charset="0"/>
            </a:endParaRP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All </a:t>
            </a:r>
            <a:r>
              <a:rPr lang="en-US" sz="2200" dirty="0">
                <a:solidFill>
                  <a:schemeClr val="accent3">
                    <a:lumMod val="25000"/>
                  </a:schemeClr>
                </a:solidFill>
                <a:latin typeface="Abadi" panose="020B0604020104020204" pitchFamily="34" charset="0"/>
              </a:rPr>
              <a:t>three models </a:t>
            </a:r>
            <a:r>
              <a:rPr lang="en-US" sz="2200" dirty="0" smtClean="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Logistic Regression, Decision Tree, and KNN) have the same test set accuracy of 0.8333</a:t>
            </a:r>
          </a:p>
          <a:p>
            <a:pPr marL="0" indent="0" algn="just">
              <a:lnSpc>
                <a:spcPct val="100000"/>
              </a:lnSpc>
              <a:spcBef>
                <a:spcPts val="1400"/>
              </a:spcBef>
              <a:buNone/>
            </a:pPr>
            <a:r>
              <a:rPr lang="tr-TR" sz="2200" b="1" dirty="0" smtClean="0">
                <a:solidFill>
                  <a:srgbClr val="0B49CB"/>
                </a:solidFill>
                <a:latin typeface="Abadi" panose="020B0604020104020204" pitchFamily="34" charset="0"/>
              </a:rPr>
              <a:t>D</a:t>
            </a:r>
            <a:r>
              <a:rPr lang="en-US" sz="2200" b="1" dirty="0" err="1" smtClean="0">
                <a:solidFill>
                  <a:srgbClr val="0B49CB"/>
                </a:solidFill>
                <a:latin typeface="Abadi" panose="020B0604020104020204" pitchFamily="34" charset="0"/>
              </a:rPr>
              <a:t>ecision</a:t>
            </a:r>
            <a:r>
              <a:rPr lang="en-US" sz="2200" b="1" dirty="0" smtClean="0">
                <a:solidFill>
                  <a:srgbClr val="0B49CB"/>
                </a:solidFill>
                <a:latin typeface="Abadi" panose="020B0604020104020204" pitchFamily="34" charset="0"/>
              </a:rPr>
              <a:t> </a:t>
            </a:r>
            <a:r>
              <a:rPr lang="en-US" sz="2200" b="1" dirty="0">
                <a:solidFill>
                  <a:srgbClr val="0B49CB"/>
                </a:solidFill>
                <a:latin typeface="Abadi" panose="020B0604020104020204" pitchFamily="34" charset="0"/>
              </a:rPr>
              <a:t>Tree Classifier:</a:t>
            </a:r>
          </a:p>
          <a:p>
            <a:pPr algn="just">
              <a:lnSpc>
                <a:spcPct val="100000"/>
              </a:lnSpc>
              <a:spcBef>
                <a:spcPts val="1400"/>
              </a:spcBef>
            </a:pPr>
            <a:r>
              <a:rPr lang="en-US" sz="2200" dirty="0" smtClean="0">
                <a:solidFill>
                  <a:schemeClr val="accent3">
                    <a:lumMod val="25000"/>
                  </a:schemeClr>
                </a:solidFill>
                <a:latin typeface="Abadi" panose="020B0604020104020204" pitchFamily="34" charset="0"/>
              </a:rPr>
              <a:t>Identified </a:t>
            </a:r>
            <a:r>
              <a:rPr lang="en-US" sz="2200" dirty="0">
                <a:solidFill>
                  <a:schemeClr val="accent3">
                    <a:lumMod val="25000"/>
                  </a:schemeClr>
                </a:solidFill>
                <a:latin typeface="Abadi" panose="020B0604020104020204" pitchFamily="34" charset="0"/>
              </a:rPr>
              <a:t>as the best model for predicting successful launches, despite similar test accuracies with other models. The Decision Tree model has the highest classification accuracy on the validation data with an accuracy of 0.875</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8" name="AutoShape 3" descr="data:image/png;base64,iVBORw0KGgoAAAANSUhEUgAAAhIAAAHHCAYAAADqJrG+AAAAOXRFWHRTb2Z0d2FyZQBNYXRwbG90bGliIHZlcnNpb24zLjUuMiwgaHR0cHM6Ly9tYXRwbG90bGliLm9yZy8qNh9FAAAACXBIWXMAAA9hAAAPYQGoP6dpAABD30lEQVR4nO3dd3RU1fr/8c+EkEkISQg9USABFIJUQbh0uESKghSV6jU0vQpIL3IVSACNghRBEUEFRBS5IiCoKFX0ggiEANJLKNKlSguQOb8//DFfxySaDGc4k+H9cs1amX327P2cLAcedjs2wzAMAQAAuMHP6gAAAEDORSIBAADcRiIBAADcRiIBAADcRiIBAADcRiIBAADcRiIBAADcRiIBAADcRiIBAADcRiIBeNDevXvVuHFjhYWFyWazaeHChaa2f/DgQdlsNs2cOdPUdnOyBg0aqEGDBlaHAdw1SCTg8/bv369///vfKlmypAIDAxUaGqratWvrzTff1NWrVz3ad1xcnLZt26ZXXnlFs2fPVrVq1Tza353UuXNn2Ww2hYaGZvh73Lt3r2w2m2w2m954441st3/s2DHFx8crOTnZhGgBeIq/1QEAnvTll1/qySeflN1u19NPP63y5cvr+vXr+uGHHzRo0CBt375d06ZN80jfV69e1bp16/TSSy+pV69eHumjRIkSunr1qnLnzu2R9v+Ov7+/rly5osWLF6tt27Yu1+bMmaPAwEBdu3bNrbaPHTumhIQERUVFqXLlyln+3LfffutWfwDcQyIBn5WSkqL27durRIkSWrlypSIiIpzXevbsqX379unLL7/0WP+nT5+WJOXLl89jfdhsNgUGBnqs/b9jt9tVu3ZtffLJJ+kSiY8//liPPvqo5s+ff0diuXLlivLkyaOAgIA70h+A3zG1AZ81ZswYXbp0Se+//75LEnFL6dKl1adPH+f7mzdvatSoUSpVqpTsdruioqL0n//8R6mpqS6fi4qKUvPmzfXDDz+oevXqCgwMVMmSJfXhhx8668THx6tEiRKSpEGDBslmsykqKkrS71MCt37+o/j4eNlsNpeyZcuWqU6dOsqXL5/y5s2rMmXK6D//+Y/zemZrJFauXKm6desqODhY+fLlU8uWLbVz584M+9u3b586d+6sfPnyKSwsTF26dNGVK1cy/8X+SceOHfX111/r/PnzzrINGzZo79696tixY7r6Z8+e1cCBA1WhQgXlzZtXoaGhatasmbZs2eKss3r1aj300EOSpC5dujinSG7dZ4MGDVS+fHlt2rRJ9erVU548eZy/lz+vkYiLi1NgYGC6+2/SpInCw8N17NixLN8rgPRIJOCzFi9erJIlS6pWrVpZqt+9e3cNHz5cDz74oCZMmKD69esrMTFR7du3T1d33759euKJJ/Twww9r3LhxCg8PV+fOnbV9+3ZJUps2bTRhwgRJUocOHTR79mxNnDgxW/Fv375dzZs3V2pqqkaOHKlx48bpscce0//+97+//Nzy5cvVpEkTnTp1SvHx8erfv7/Wrl2r2rVr6+DBg+nqt23bVr/99psSExPVtm1bzZw5UwkJCVmOs02bNrLZbPr888+dZR9//LHKli2rBx98MF39AwcOaOHChWrevLnGjx+vQYMGadu2bapfv77zL/WYmBiNHDlSkvTss89q9uzZmj17turVq+ds58yZM2rWrJkqV66siRMnqmHDhhnG9+abb6pQoUKKi4tTWlqaJOndd9/Vt99+q8mTJysyMjLL9wogAwbggy5cuGBIMlq2bJml+snJyYYko3v37i7lAwcONCQZK1eudJaVKFHCkGSsWbPGWXbq1CnDbrcbAwYMcJalpKQYkoyxY8e6tBkXF2eUKFEiXQwjRoww/viVnDBhgiHJOH36dKZx3+pjxowZzrLKlSsbhQsXNs6cOeMs27Jli+Hn52c8/fTT6frr2rWrS5utW7c2ChQokGmff7yP4OBgwzAM44knnjAaNWpkGIZhpKWlGUWLFjUSEhIy/B1cu3bNSEtLS3cfdrvdGDlypLNsw4YN6e7tlvr16xuSjKlTp2Z4rX79+i5l33zzjSHJGD16tHHgwAEjb968RqtWrf72HgH8PUYk4JMuXrwoSQoJCclS/a+++kqS1L9/f5fyAQMGSFK6tRTlypVT3bp1ne8LFSqkMmXK6MCBA27H/Ge31lYsWrRIDocjS585fvy4kpOT1blzZ+XPn99ZXrFiRT388MPO+/yj5557zuV93bp1debMGefvMCs6duyo1atX68SJE1q5cqVOnDiR4bSG9Pu6Cj+/3//oSUtL05kzZ5zTNklJSVnu0263q0uXLlmq27hxY/373//WyJEj1aZNGwUGBurdd9/Ncl8AMkciAZ8UGhoqSfrtt9+yVP/QoUPy8/NT6dKlXcqLFi2qfPny6dChQy7lxYsXT9dGeHi4zp0752bE6bVr1061a9dW9+7dVaRIEbVv317z5s37y6TiVpxlypRJdy0mJka//vqrLl++7FL+53sJDw+XpGzdyyOPPKKQkBB9+umnmjNnjh566KF0v8tbHA6HJkyYoPvuu092u10FCxZUoUKFtHXrVl24cCHLfd5zzz3ZWlj5xhtvKH/+/EpOTtakSZNUuHDhLH8WQOZIJOCTQkNDFRkZqZ9//jlbn/vzYsfM5MqVK8NywzDc7uPW/P0tQUFBWrNmjZYvX65//etf2rp1q9q1a6eHH344Xd3bcTv3covdblebNm00a9YsLViwINPRCEl69dVX1b9/f9WrV08fffSRvvnmGy1btkwPPPBAlkdepN9/P9mxefNmnTp1SpK0bdu2bH0WQOZIJOCzmjdvrv3792vdunV/W7dEiRJyOBzau3evS/nJkyd1/vx55w4MM4SHh7vscLjlz6MekuTn56dGjRpp/Pjx2rFjh1555RWtXLlSq1atyrDtW3Hu3r073bVdu3apYMGCCg4Ovr0byETHjh21efNm/fbbbxkuUL3ls88+U8OGDfX++++rffv2aty4sWJjY9P9TrKa1GXF5cuX1aVLF5UrV07PPvusxowZow0bNpjWPnA3I5GAzxo8eLCCg4PVvXt3nTx5Mt31/fv3680335T0+9C8pHQ7K8aPHy9JevTRR02Lq1SpUrpw4YK2bt3qLDt+/LgWLFjgUu/s2bPpPnvrYKY/b0m9JSIiQpUrV9asWbNc/mL++eef9e233zrv0xMaNmyoUaNG6a233lLRokUzrZcrV650ox3//e9/dfToUZeyWwlPRklXdg0ZMkSHDx/WrFmzNH78eEVFRSkuLi7T3yOArONAKvisUqVK6eOPP1a7du0UExPjcrLl2rVr9d///ledO3eWJFWqVElxcXGaNm2azp8/r/r16+unn37SrFmz1KpVq0y3Frqjffv2GjJkiFq3bq3evXvrypUreuedd3T//fe7LDYcOXKk1qxZo0cffVQlSpTQqVOnNGXKFN17772qU6dOpu2PHTtWzZo1U82aNdWtWzddvXpVkydPVlhYmOLj4027jz/z8/PTyy+//Lf1mjdvrpEjR6pLly6qVauWtm3bpjlz5qhkyZIu9UqVKqV8+fJp6tSpCgkJUXBwsGrUqKHo6OhsxbVy5UpNmTJFI0aMcG5HnTFjhho0aKBhw4ZpzJgx2WoPwJ9YvGsE8Lg9e/YYzzzzjBEVFWUEBAQYISEhRu3atY3Jkycb165dc9a7ceOGkZCQYERHRxu5c+c2ihUrZgwdOtSljmH8vv3z0UcfTdfPn7cdZrb90zAM49tvvzXKly9vBAQEGGXKlDE++uijdNs/V6xYYbRs2dKIjIw0AgICjMjISKNDhw7Gnj170vXx5y2Sy5cvN2rXrm0EBQUZoaGhRosWLYwdO3a41LnV35+3l86YMcOQZKSkpGT6OzUM1+2fmcls++eAAQOMiIgIIygoyKhdu7axbt26DLdtLlq0yChXrpzh7+/vcp/169c3HnjggQz7/GM7Fy9eNEqUKGE8+OCDxo0bN1zq9evXz/Dz8zPWrVv3l/cA4K/ZDCMbK6oAAAD+gDUSAADAbSQSAADAbSQSAADAbSQSAAD4qDVr1qhFixaKjIyUzWbTwoULnddu3LihIUOGqEKFCgoODlZkZKSefvrpbD8Rl0QCAAAfdfnyZVWqVElvv/12umtXrlxRUlKShg0bpqSkJH3++efavXu3HnvssWz1wa4NAADuAjabTQsWLFCrVq0yrbNhwwZVr15dhw4dyvCZQhnhQCoAAHKI1NTUdCey2u122e12U9q/cOGCbDab8+nDWeGTiUTXqCesDgEAkEN8cPAzj/dx49cDprST+NaHSkhIcCkbMWKEKafWXrt2TUOGDFGHDh2cT1DOCp9MJAAA8EVDhw5V//79XcrMGI24ceOG2rZtK8Mw9M4772TrsyQSAAB4miPNlGbMnMa45VYScejQIa1cuTJboxESiQQAAJ5nOKyOIEO3koi9e/dq1apVKlCgQLbbIJEAAMDTHNYkEpcuXdK+ffuc71NSUpScnKz8+fMrIiJCTzzxhJKSkrRkyRKlpaXpxIkTkqT8+fMrICAgS3345PZPFlsCALLqjiy2PL7TlHZyR8Rkq/7q1avVsGHDdOVxcXGKj49XdHR0hp9btWqVGjRokKU+GJEAAMDDDIumNho0aKC/Gi8wYyyBRAIAAE+zaGrjTuCIbAAA4DZGJAAA8DQv3bVhBhIJAAA8zaRzJLwRUxsAAMBtjEgAAOBpTG0AAAC3sWsDAAAgPUYkAADwMKsOpLoTSCQAAPA0H57aIJEAAMDTfHhEgjUSAADAbYxIAADgaT58IBWJBAAAnsbUBgAAQHqMSAAA4Gns2gAAAG5jagMAACA9RiQAAPA0pjYAAIC7DMN3t38ytQEAANzGiAQAAJ7mw4stSSQAAPA01kgAAAC3+fCIBGskAACA2xiRAADA03hoFwAAcBtTGwAAAOkxIgEAgKexawMAALiNqQ0AAID0GJEAAMDTmNoAAABu8+FEgqkNAADgNkYkAADwMF9+jDiJBAAAnubDUxskEgAAeBrbPwEAANJjRAIAAE9jagMAALiNqQ0AAID0GJEAAMDTmNoAAABuY2oDAAAgPUYkAADwNKY2AACA20gkzBUeHi6bzZalumfPnvVwNAAAwF2WJBITJ050/nzmzBmNHj1aTZo0Uc2aNSVJ69at0zfffKNhw4ZZER4AAOby4cWWNsMwDCsDePzxx9WwYUP16tXLpfytt97S8uXLtXDhwmy32TXqCZOiAwD4ug8OfubxPq5+8YYp7QQ9NtCUdsxk+a6Nb775Rk2bNk1X3rRpUy1fvtyCiAAAMJnhMOflhSxPJAoUKKBFixalK1+0aJEKFChgQUQAAPiGNWvWqEWLFoqMjJTNZks3ym8YhoYPH66IiAgFBQUpNjZWe/fuzVYflu/aSEhIUPfu3bV69WrVqFFDkrR+/XotXbpU06dPtzg6AABMYNGujcuXL6tSpUrq2rWr2rRpk+76mDFjNGnSJM2aNUvR0dEaNmyYmjRpoh07digwMDBLfVieSHTu3FkxMTGaNGmSPv/8c0lSTEyMfvjhB2diAQBAjmbRtESzZs3UrFmzDK8ZhqGJEyfq5ZdfVsuWLSVJH374oYoUKaKFCxeqffv2WerD8kRCkmrUqKE5c+ZYHQYAAHeNlJQUnThxQrGxsc6ysLAw1ahRQ+vWrctZiYTD4dC+fft06tQpOf40/FOvXj2LogIAwCQmTW2kpqYqNTXVpcxut8tut2e7rRMnTkiSihQp4lJepEgR57WssDyR+PHHH9WxY0cdOnRIf96JarPZlJaWZlFkAACYxKREIjExUQkJCS5lI0aMUHx8vCntu8PyROK5555TtWrV9OWXXyoiIiLLJ14CAHC3GTp0qPr37+9S5s5ohCQVLVpUknTy5ElFREQ4y0+ePKnKlStnuR3LE4m9e/fqs88+U+nSpa0OBQAAzzDp7Ed3pzEyEh0draJFi2rFihXOxOHixYtav369nn/++Sy3Y3kiUaNGDe3bt49EAgDguyza/nnp0iXt27fP+T4lJUXJycnKnz+/ihcvrr59+2r06NG67777nNs/IyMj1apVqyz3YXki8cILL2jAgAE6ceKEKlSooNy5c7tcr1ixokWRAQCQs23cuFENGzZ0vr81LRIXF6eZM2dq8ODBunz5sp599lmdP39ederU0dKlS7N8hoTkBc/a8PNLf7imzWaTYRhuL7bkWRsAgKy6I8/amGPOQyiDOo0ypR0zWT4ikZKSYnUIAAB4lpc+J8MMlicSJUqUsDoEAAA8y6I1EneC5YnELTt27NDhw4d1/fp1l/LHHnvMoogAAMDfsTyROHDggFq3bq1t27Y510ZIcp4nwYFUAIAcz9rliB5l+WPE+/Tpo+joaJ06dUp58uTR9u3btWbNGlWrVk2rV6+2OjwAAG6fw2HOywtZPiKxbt06rVy5UgULFpSfn5/8/PxUp04dJSYmqnfv3tq8ebPVIQIAgExYPiKRlpamkJAQSVLBggV17NgxSb8vwty9e7eVoQEAYA5GJDynfPny2rJli6Kjo1WjRg2NGTNGAQEBmjZtmkqWLGl1eAAA3D62f3rOyy+/rMuXL0uSRo4cqebNm6tu3boqUKCAPv30U4ujAwAAf8XyRKJJkybOn0uXLq1du3bp7NmzCg8P50mgAACfYDh8d9eG5YlERvLnz291CAAAmMdL1zeYwZJEok2bNlmu+/nnn3swEgAAcDssSSTCwsKs6BYAAGuw2NJcM2bMsKJbAACswRoJAADgNh9eI2H5gVQAACDnYkQCAABP8+ERCRIJAAA8jad/es6HH36o1NTUdOXXr1/Xhx9+aEFEAAAgq2yGYW2alCtXLh0/flyFCxd2KT9z5owKFy6stLS0bLfZNeoJs8KDGxo81VgNOzVRwXsLSZKO7j2ixZM+07bVPMkVdze+G97pg4OfebyPK+OfMaWdPP2nm9KOmSyf2jAMI8OjsH/55RfOm8ihzh0/o89e/0gnDx6XzWZT7ccb6IVpgxX/6CAd2/uL1eEBluG7cRdj+6f5qlSpIpvNJpvNpkaNGsnf//9CSUtLU0pKipo2bWpVeLgNW1Zscnn/+RufqMFTjVWqyv38YYm7Gt8N+CLLEolWrVpJkpKTk9WkSRPlzZvXeS0gIEBRUVF6/PHHLYoOZrH5+emhR2vKHhSo/Ul7rA4H8Bp8N+4ynGxpvhEjRkiSoqKi1K5dOwUGBloVCjzgnjLF9dLnryi3PUCpV67prX+P0bF9/IsL4Ltxl/LhqQ3LF1vesmnTJu3cuVOS9MADD6hKlSpZ+lxqamq6XR8vVIhTLlsu02NE1uXK7a8CkQUVFJJH1R75h+q1a6TX243gD0zc9fhueJ87stjy9S6mtJNniPc9YsLyxZanTp1S+/bttXr1auXLl0+SdP78eTVs2FBz585VoUKF/vLziYmJSkhIcCmrHBajKvnKeSpkZEHajZs6deiEJOnQzwcUXbG0Yrs+og//M83iyABr8d24Oxk+fCCV5edIvPDCC/rtt9+0fft2nT17VmfPntXPP/+sixcvqnfv3n/7+aFDh+rChQsur4phZe5A5MgOm59N/gG5rQ4D8Dp8N+4SDsOclxeyfERi6dKlWr58uWJiYpxl5cqV09tvv63GjRv/7eftdrvsdrtLGdMa1np8cEdtW71ZZ479qsDgIP2jZR2V+ccDGv/0aKtDAyzFd+MuxmJLz3E4HMqdO302njt3bjl8eCjIl4UWCFP38S8orFC4rv52Rb/sOqTxT4/Wjh+2Wh0aYCm+G/BFlicS//znP9WnTx998sknioyMlCQdPXpU/fr1U6NGjSyODu6YMeQdq0MAvBLfjbuYl05LmMHyNRJvvfWWLl68qKioKJUqVUqlSpVSdHS0Ll68qMmTJ1sdHgAAt8/hMOflhSwfkShWrJiSkpK0fPly7dq1S5IUExOj2NhYiyMDAAB/x/JEQpJsNpsefvhhPfzww1aHAgCA+Xx4asMrEokVK1ZoxYoVOnXqVLoFlh988IFFUQEAYBJ2bXhOQkKCRo4cqWrVqikiIiLDJ4ECAADvZHkiMXXqVM2cOVP/+te/rA4FAADPYGrDc65fv65atWpZHQYAAB7DEdke1L17d3388cdWhwEAANxg+YjEtWvXNG3aNC1fvlwVK1ZMd8rl+PHjLYoMAACTMLXhOVu3blXlypUlST///LPLNRZeAgB8AomE56xatcrqEAAA8Cwf3v5p+RoJAACQc1k+IgEAgM9jagMAALjL8OFEgqkNAADgNkYkAADwNB8ekbAkkfjiiy+yXPexxx7zYCQAANwBPnyypSWJRKtWrVze22w2GYbh8v6WtLS0OxUWAADIJkvWSDgcDufr22+/VeXKlfX111/r/PnzOn/+vL766is9+OCDWrp0qRXhAQBgLodhzssLWb5Gom/fvpo6darq1KnjLGvSpIny5MmjZ599Vjt37rQwOgAATOClSYAZLN+1sX//fuXLly9deVhYmA4ePHjH4wEAAFlneSLx0EMPqX///jp58qSz7OTJkxo0aJCqV69uYWQAAJjDMAxTXtmRlpamYcOGKTo6WkFBQSpVqpRGjRqV7Xb+juVTGx988IFat26t4sWLq1ixYpKkI0eO6L777tPChQutDQ4AADNYMLXx+uuv65133tGsWbP0wAMPaOPGjerSpYvCwsLUu3dv0/qxPJEoXbq0tm7dqmXLlmnXrl2SpJiYGMXGxvL0TwCAb7AgkVi7dq1atmypRx99VJIUFRWlTz75RD/99JOp/VieSEi/b/ds3LixGjdubHUoAAB4rdTUVKWmprqU2e122e32dHVr1aqladOmac+ePbr//vu1ZcsW/fDDDxo/frypMVmSSEyaNEnPPvusAgMDNWnSpL+sa+bwCwAAVjDrWRuJiYlKSEhwKRsxYoTi4+PT1X3xxRd18eJFlS1bVrly5VJaWppeeeUVderUyZRYbrEZZq+6yILo6Ght3LhRBQoUUHR0dKb1bDabDhw4kO32u0Y9cTvhAQDuIh8c/MzjfVyIa2RKO4HTvsryiMTcuXM1aNAgjR07Vg888ICSk5PVt29fjR8/XnFxcabEI1k0IpGSkpLhzwAAIHOZJQ0ZGTRokF588UW1b99eklShQgUdOnRIiYmJOT+RAADgrmLBozauXLkiPz/XUx5y5colh8nP/bAkkejfv3+W65q9KAQAgDvNrDUS2dGiRQu98sorKl68uB544AFt3rxZ48ePV9euXU3tx5JEYvPmzS7vk5KSdPPmTZUpU0aStGfPHuXKlUtVq1a1IjwAAHK8yZMna9iwYerRo4dOnTqlyMhI/fvf/9bw4cNN7ceSRGLVqlXOn8ePH6+QkBDNmjVL4eHhkqRz586pS5cuqlu3rhXhAQBgLgtGJEJCQjRx4kRNnDjRo/1YfkT2uHHjlJiY6EwiJCk8PFyjR4/WuHHjLIwMAACTOEx6eSHLE4mLFy/q9OnT6cpPnz6t3377zYKIAABAVlm+a6N169bq0qWLxo0b53xI1/r16zVo0CC1adPG4ugAALh9Viy2vFMsTySmTp2qgQMHqmPHjrpx44Ykyd/fX926ddPYsWMtjg4AABN46bSEGSxPJPLkyaMpU6Zo7Nix2r9/vySpVKlSCg4OtjgyAADMwYjEHRAcHKyKFStaHQYAAMgGr0kkAADwWUxtAAAAdxk+nEhYvv0TAADkXIxIAADgaT48IkEiAQCAhzG1AQAAkAFGJAAA8DQfHpEgkQAAwMN8eWqDRAIAAA/z5USCNRIAAMBtjEgAAOBhvjwiQSIBAICnGTarI/AYpjYAAIDbTBmROH/+vPLly2dGUwAA+BxfntrI9ojE66+/rk8//dT5vm3btipQoIDuuecebdmyxdTgAADwBYbDZsrLG2U7kZg6daqKFSsmSVq2bJmWLVumr7/+Ws2aNdOgQYNMDxAAAHivbE9tnDhxwplILFmyRG3btlXjxo0VFRWlGjVqmB4gAAA5HVMbfxAeHq4jR45IkpYuXarY2FhJkmEYSktLMzc6AAB8gGHYTHl5o2yPSLRp00YdO3bUfffdpzNnzqhZs2aSpM2bN6t06dKmBwgAALxXthOJCRMmKCoqSkeOHNGYMWOUN29eSdLx48fVo0cP0wMEACCn8+WpjWwnErlz59bAgQPTlffr18+UgAAA8DXeuuPCDFlKJL744ossN/jYY4+5HQwAAL7IMKyOwHOylEi0atUqS43ZbDYWXAIAcBfJUiLhcPjw5A4AAB52109tZObatWsKDAw0KxYAAHySLycS2T5HIi0tTaNGjdI999yjvHnz6sCBA5KkYcOG6f333zc9QAAA4L2ynUi88sormjlzpsaMGaOAgABnefny5fXee++ZGhwAAL7AMMx5eaNsJxIffvihpk2bpk6dOilXrlzO8kqVKmnXrl2mBgcAgC/goV1/cPTo0QxPsHQ4HLpx44YpQQEAgJwh24lEuXLl9P3336cr/+yzz1SlShVTggIAwJfwrI0/GD58uOLi4nT06FE5HA59/vnn2r17tz788EMtWbLEEzECAJCj+fIR2dkekWjZsqUWL16s5cuXKzg4WMOHD9fOnTu1ePFiPfzww56IEQAAeCm3zpGoW7euli1bZnYsAAD4JIeXTkuYwe0DqTZu3KidO3dK+n3dRNWqVU0LCgAAX+Kt6xvMkO1E4pdfflGHDh30v//9T/ny5ZMknT9/XrVq1dLcuXN17733mh0jAAA5mrdu3TRDttdIdO/eXTdu3NDOnTt19uxZnT17Vjt37pTD4VD37t09ESMAAPBS2R6R+O6777R27VqVKVPGWVamTBlNnjxZdevWNTU4AAB8gbeeSmmGbCcSxYoVy/DgqbS0NEVGRpoSFAAAvoSpjT8YO3asXnjhBW3cuNFZtnHjRvXp00dvvPGGqcEBAADvlqURifDwcNls/5dNXb58WTVq1JC//+8fv3nzpvz9/dW1a1e1atXKI4ECAJBT3fXbPydOnOjhMAAA8F13/fbPuLg4T8cBAAByILcPpJKka9eu6fr16y5loaGhtxUQAAC+hl0bf3D58mUNGTJE8+bN05kzZ9JdT0tLMyUwAAB8hS+vkcj2ro3Bgwdr5cqVeuedd2S32/Xee+8pISFBkZGR+vDDDz0RIwAA8FLZTiQWL16sKVOm6PHHH5e/v7/q1q2rl19+Wa+++qrmzJnjiRgBAMjRDMNmyiu7jh49qqeeekoFChRQUFCQKlSo4HJ8gxmyPbVx9uxZlSxZUtLv6yHOnj0rSapTp46ef/55U4MDAMAXWLFG4ty5c6pdu7YaNmyor7/+WoUKFdLevXsVHh5uaj/ZTiRKliyplJQUFS9eXGXLltW8efNUvXp1LV682PkQLwAA8H+sWCPx+uuvq1ixYpoxY4azLDo62vR+sj210aVLF23ZskWS9OKLL+rtt99WYGCg+vXrp0GDBpkeIAAA+F1qaqouXrzo8kpNTc2w7hdffKFq1arpySefVOHChVWlShVNnz7d9JhshnF7Ay6HDh3Spk2bVLp0aVWsWNGsuG6Lf8A9VocAeKWrx763OgTA6+QuWNLjfWy4p7Up7Xz5TCUlJCS4lI0YMULx8fHp6gYGBkqS+vfvryeffFIbNmxQnz59NHXqVFPPh7rtRMIbkUgAGSORANK7E4nE+sg2prRTOeWTdCMQdrtddrs9Xd2AgABVq1ZNa9eudZb17t1bGzZs0Lp160yJR8riGolJkyZlucHevXu7HQwAAMhcZklDRiIiIlSuXDmXspiYGM2fP9/UmLKUSEyYMCFLjdlsNhIJAAD+xIqh/9q1a2v37t0uZXv27FGJEiVM7SdLiURKSoqpnQIAcDexYtdGv379VKtWLb366qtq27atfvrpJ02bNk3Tpk0ztZ9s79oAAADe76GHHtKCBQv0ySefqHz58ho1apQmTpyoTp06mdrPbT20CwAA/D2rHiPevHlzNW/e3KN9kEgAAOBhDqsD8CCmNgAAgNsYkQAAwMMM8RhxF99//72eeuop1axZU0ePHpUkzZ49Wz/88IOpwQEA4Aschjkvb5TtRGL+/Plq0qSJgoKCtHnzZucJWxcuXNCrr75qeoAAAOR0DtlMeXmjbCcSo0eP1tSpUzV9+nTlzp3bWV67dm0lJSWZGhwAAPBu2V4jsXv3btWrVy9deVhYmM6fP29GTAAA+BTWSPxB0aJFtW/fvnTlP/zwg0qW9PyDTwAAyGkcJr28UbYTiWeeeUZ9+vTR+vXrZbPZdOzYMc2ZM0cDBw7U888/74kYAQCAl8r21MaLL74oh8OhRo0a6cqVK6pXr57sdrsGDhyoF154wRMxAgCQo/ny1IbNMAy3NpRcv35d+/bt06VLl1SuXDnlzZvX7Njc5h9wj9UhAF7p6rHvrQ4B8Dq5C3p+Wn5pkfamtNP05FxT2jGT2wdSBQQEpHvOOQAAuLtkO5Fo2LChbLbMh2hWrlx5WwEBAOBrvHWhpBmynUhUrlzZ5f2NGzeUnJysn3/+WXFxcWbFBQCAz/DlNRLZTiQmTJiQYXl8fLwuXbp02wEBAICcw7Snfz711FP64IMPzGoOAACf4bCZ8/JGpj39c926dQoMDDSrOQAAfIa3PifDDNlOJNq0aePy3jAMHT9+XBs3btSwYcNMCwwAAF/hpQ/uNEW2E4mwsDCX935+fipTpoxGjhypxo0bmxYYAADwftlKJNLS0tSlSxdVqFBB4eHhnooJAACf4svbP7O12DJXrlxq3LgxT/kEACAbHDabKS9vlO1dG+XLl9eBAwc8EQsAAMhhsp1IjB49WgMHDtSSJUt0/PhxXbx40eUFAABcGSa9vFGW10iMHDlSAwYM0COPPCJJeuyxx1yOyjYMQzabTWlpaeZHCQBADubLaySynEgkJCToueee06pVqzwZDwAAyEGynEjcetp4/fr1PRYMAAC+yFtPpTRDtrZ//tVTPwEAQMY42fL/u//++/82mTh79uxtBQQAAHKObCUSCQkJ6U62BAAAf81bd1yYIVuJRPv27VW4cGFPxQIAgE9ijYRYHwEAgLt8eftnlg+kurVrAwAA4JYsj0g4HL6cTwEA4Dm+/E/xbD9GHAAAZI8vr5HI9rM2AAAAbmFEAgAAD/PlxQEkEgAAeJgvJxJMbQAAALcxIgEAgIcZPrzYkkQCAAAPY2oDAAAgA4xIAADgYb48IkEiAQCAh3GyJQAAcBsnWwIAAGSAEQkAADyMNRIAAMBtvpxIMLUBAADcxogEAAAexq4NAADgNnZtAACAHO21116TzWZT3759TW2XEQkAADzM6sWWGzZs0LvvvquKFSua3jYjEgAAeJhh0ssdly5dUqdOnTR9+nSFh4ffzm1kiEQCAAAf1rNnTz366KOKjY31SPtMbQAA4GEOk/ZtpKamKjU11aXMbrfLbrdnWH/u3LlKSkrShg0bTOk/I4xIAADgYQ6TXomJiQoLC3N5JSYmZtjnkSNH1KdPH82ZM0eBgYEeuzebYRg+t73VP+Aeq0MAvNLVY99bHQLgdXIXLOnxPkaW6GRKO0P2fJDlEYmFCxeqdevWypUrl7MsLS1NNptNfn5+Sk1NdbnmLqY2AADIIf5qGuPPGjVqpG3btrmUdenSRWXLltWQIUNMSSIkEgkAADzOiu2fISEhKl++vEtZcHCwChQokK78dpBIAADgYb58siWJBAAAd4nVq1eb3iaJBAAAHmbW9k9vRCIBAICH+W4awTkSAADgNjAiAQCAh1n90C5PsiyR2Lp1a5breuJpZQAA3CmskfCAypUry2azyTAM2Wx/vS8mLS3tDkUFAACyw7I1EikpKTpw4IBSUlI0f/58RUdHa8qUKdq8ebM2b96sKVOmqFSpUpo/f75VIQIAYAorHyPuaZaNSJQoUcL585NPPqlJkybpkUcecZZVrFhRxYoV07Bhw9SqVSsLIgQAwByskfCwbdu2KTo6Ol15dHS0duzYYUFEAACYx5fXSHjF9s+YmBglJibq+vXrzrLr168rMTFRMTExFkYGAAD+ileMSEydOlUtWrTQvffe69yhsXXrVtlsNi1evNji6AAAuD2+Ox7hJYlE9erVdeDAAc2ZM0e7du2SJLVr104dO3ZUcHCwxdEBAHB7WCNxBwQHB+vZZ5+1OgwAAJANXrFGQpJmz56tOnXqKDIyUocOHZIkTZgwQYsWLbI4MgAAbo9h0n/eyCsSiXfeeUf9+/dXs2bNdO7cOecBVOHh4Zo4caK1wQEAcJscJr28kVckEpMnT9b06dP10ksvyd///2ZbqlWrpm3btlkYGQAA+CtesUYiJSVFVapUSVdut9t1+fJlCyICAMA8nCPhYdHR0UpOTk5XvnTpUs6RAADkeByR7WH9+/dXz549de3aNRmGoZ9++kmffPKJEhMT9d5771kdHgAAyIRXJBLdu3dXUFCQXn75ZV25ckUdO3ZUZGSk3nzzTbVv397q8OCm55+L04D+z6to0ULaunWH+vQdpg0bk60OC7hjNiZv04yPP9OOXft0+sxZvZk4TI3q1ZIk3bh5U5OnzdL36zbql2PHlTc4WP94qIr6PddFhQsVsDhymI2pjTugU6dO2rt3ry5duqQTJ07ol19+Ubdu3awOC2568snH9MbYERo1erweqtFUW7bu0FdfzlEh/oDEXeTq1WsqU7qkXhrQI921a9dStWP3fv27cwfN++AtTXz1ZR08/It6DUmwIFJ4mi/v2rAZhuFzaZJ/wD1Wh3DXW/vDYm3YuEV9+r4sSbLZbDp4YIPenjJDY8a+bXF0d6+rx763OoS7VvnazVxGJDKybedudejeV8vmz1JE0cJ3MLq7W+6CJT3eR/eoJ0xp572Dn5nSjpksm9qoUqWKbDZbluomJSV5OBqYKXfu3HrwwYp6bcxbzjLDMLRi5Q/6xz+qWhgZ4N0uXboim82mkBAeDYCcw7JEolWrVs6fr127pilTpqhcuXKqWbOmJOnHH3/U9u3b1aNH+iHBP0pNTVVqaqpLmWEYWU5SYL6CBfPL399fp07+6lJ+6tRplS1TyqKoAO+WmnpdE975QI/E1ldenjHkc7x1WsIMliUSI0aMcP7cvXt39e7dW6NGjUpX58iRI3/ZTmJiohISXOcUbX55ZcsVal6wAOBBN27e1IBhr8owDA0b1MvqcOAB3nq8tRm8YrHlf//7Xz399NPpyp966inNnz//Lz87dOhQXbhwweVl8wvxVKjIgl9/PaubN2+qcJGCLuWFCxfSiZOnLYoK8E63kohjJ09p+sRXGY1AjuMViURQUJD+97//pSv/3//+p8DAwL/8rN1uV2hoqMuLaQ1r3bhxQ0lJW/XPhnWcZTabTf9sWEc//rjJwsgA73IriTh85Jjem/iq8oUxkuqrfHnXhlecI9G3b189//zzSkpKUvXq1SVJ69ev1wcffKBhw4ZZHB3cMeHN6Zrx/gRtStqqDRs2q/cLzyg4OEgzZ31qdWjAHXPlylUd/uWY8/3RYye1a89+hYWGqGDB/Or/0ivasWef3h6TIIfDoV/PnJUkhYWGKHfu3FaFDQ9w+N4GSSev2f45b948vfnmm9q5c6ckKSYmRn369FHbtm2z3RbbP71Dj+c7Ow+k2rJlu/r2G66fNmy2Oqy7Gts/76yfkraq6wtD0pW3bBarHt2eUpMnOmf4uQ8mv67qD1b0cHS45U5s//xXiTamtDP70OemtGMmr0kkzEQiAWSMRAJI704kEk+ZlEh85IWJhFdMbdxy/fp1nTp1Sg6H60xQ8eLFLYoIAIDb58tHZHtFIrF371517dpVa9eudSm/dR5EWlqaRZEBAIC/4hWJROfOneXv768lS5YoIiKCXRcAAJ/iy+dIeEUikZycrE2bNqls2bJWhwIAgOm8deumGbwikShXrpx+/fXXv68IAEAO5MtrJLziQKrXX39dgwcP1urVq3XmzBldvHjR5QUAALyTV4xIxMbGSpIaNWrkUs5iSwCAL2CNhIetWrXK6hAAAPAY1kh4WP369a0OAQAAuMErEolbrly5osOHD+v69esu5RUrclQsACDn8sFDpJ28IpE4ffq0unTpoq+//jrD66yRAADkZOza8LC+ffvq/PnzWr9+vYKCgrR06VLNmjVL9913n7744gurwwMAAJnwihGJlStXatGiRapWrZr8/PxUokQJPfzwwwoNDVViYqIeffRRq0MEAMBtvrzY0itGJC5fvqzChQtLksLDw3X69GlJUoUKFZSUlGRlaAAA3DbDpP+8kVckEmXKlNHu3bslSZUqVdK7776ro0ePaurUqYqIiLA4OgAAkBmvmNro06ePjh8/LkkaMWKEmjZtqo8++kgBAQGaNWuWxdEBAHB7fHmxpVckEk899ZTz56pVq+rQoUPatWuXihcvroIFC1oYGQAAt4/tnx7Qv3//LNcdP368ByMBAMCzfHmxpWWJxObNm7NUz2azeTgSAADgLssSCZ6vAQC4W3jrjgszeMUaCQAAfJkvL7b0iu2fAADAXImJiXrooYcUEhKiwoULq1WrVs6jFsxEIgEAgIcZhmHKKzu+++479ezZUz/++KOWLVumGzduqHHjxrp8+bKp98bUBgAAHmbF1MbSpUtd3s+cOVOFCxfWpk2bVK9ePdP6IZEAACCHSE1NVWpqqkuZ3W6X3W7/289euHBBkpQ/f35TY2JqAwAADzPrWRuJiYkKCwtzeSUmJv5t/w6HQ3379lXt2rVVvnx5U++NEQkAADzMYdLJlkOHDk13oGNWRiN69uypn3/+WT/88IMpcfwRiQQAADlEVqcx/qhXr15asmSJ1qxZo3vvvdf0mEgkAADwMCtOkTAMQy+88IIWLFig1atXKzo62iP9kEgAAOBhVuza6Nmzpz7++GMtWrRIISEhOnHihCQpLCxMQUFBpvVjM3zwkWT+AfdYHQLgla4e+97qEACvk7tgSY/3UfOehqa0s+5o1h8vkdmzqmbMmKHOnTubEo/EiAQAAD7pTo0TkEgAAOBhPjj470QiAQCAh/HQLgAAgAwwIgEAgIcZPjwiQSIBAICH+fIaCaY2AACA2xiRAADAw3x5sSWJBAAAHsbUBgAAQAYYkQAAwMOY2gAAAG5j+ycAAHCbgzUSAAAA6TEiAQCAhzG1AQAA3MbUBgAAQAYYkQAAwMOY2gAAAG5jagMAACADjEgAAOBhTG0AAAC3MbUBAACQAUYkAADwMKY2AACA2wzDYXUIHkMiAQCAh/nyY8RZIwEAANzGiAQAAB5m+PCuDRIJAAA8jKkNAACADDAiAQCAhzG1AQAA3MbJlgAAABlgRAIAAA/jZEsAAOA2X14jwdQGAABwGyMSAAB4mC+fI0EiAQCAh/ny1AaJBAAAHsb2TwAAgAwwIgEAgIcxtQEAANzmy4stmdoAAABuY0QCAAAPY2oDAAC4jV0bAAAAGWBEAgAAD+OhXQAAwG1MbQAAAGSAEQkAADyMXRsAAMBtvrxGgqkNAAA8zDAMU17uePvttxUVFaXAwEDVqFFDP/30k6n3RiIBAICP+vTTT9W/f3+NGDFCSUlJqlSpkpo0aaJTp06Z1ofN8MGJG/+Ae6wOAfBKV499b3UIgNfJXbCk5/sw6e+lG9ePZqt+jRo19NBDD+mtt96SJDkcDhUrVkwvvPCCXnzxRVNiYkQCAAAPM0x6Zcf169e1adMmxcbGOsv8/PwUGxurdevW3db9/BGLLQEAyCFSU1OVmprqUma322W329PV/fXXX5WWlqYiRYq4lBcpUkS7du0yLSafTCRuZnPoB56RmpqqxMREDR06NMP/yYG7Fd+Nu49Zfy/Fx8crISHBpWzEiBGKj483pX13+OQaCXiHixcvKiwsTBcuXFBoaKjV4QBeg+8G3JWdEYnr168rT548+uyzz9SqVStneVxcnM6fP69FixaZEhNrJAAAyCHsdrtCQ0NdXpmNagUEBKhq1apasWKFs8zhcGjFihWqWbOmaTH55NQGAACQ+vfvr7i4OFWrVk3Vq1fXxIkTdfnyZXXp0sW0PkgkAADwUe3atdPp06c1fPhwnThxQpUrV9bSpUvTLcC8HSQS8Bi73a4RI0awmAz4E74buJN69eqlXr16eax9FlsCAAC3sdgSAAC4jUQCAAC4jUQCAAC4jUTCBzVo0EB9+/Z1vo+KitLEiRP/8jM2m00LFy70aFxZ1blzZ5fDUzxl5syZypcvn8f7gW/78/fNE+Lj41W5cmWP9gG4i10bd4ENGzYoODjY6jAUHx+vhQsXKjk52epQAAAmIZG4CxQqVMjqEAAAPoqpjRzu8uXLevrpp5U3b15FRERo3Lhx6er8eWpj7969qlevngIDA1WuXDktW7bsb/tp0KCBevfurcGDByt//vwqWrRouofEHD58WC1btlTevHkVGhqqtm3b6uTJk5J+n0ZISEjQli1bZLPZZLPZNHPmzCzd49KlS1WnTh3ly5dPBQoUUPPmzbV//37n9YMHD8pms+nzzz9Xw4YNlSdPHlWqVCndY3Jnzpyp4sWLK0+ePGrdurXOnDmTpf6BrJo9e7aqVaumkJAQFS1aVB07dtSpU6ec11evXi2bzaYVK1aoWrVqypMnj2rVqqXdu3e7tPPaa6+pSJEiCgkJUbdu3XTt2rU7fStAlpFI5HCDBg3Sd999p0WLFunbb7/V6tWrlZSUlGl9h8OhNm3aKCAgQOvXr9fUqVM1ZMiQLPU1a9YsBQcHa/369RozZoxGjhzpTEIcDodatmyps2fP6rvvvtOyZct04MABtWvXTtLvp6sNGDBADzzwgI4fP67jx487r/2dy5cvq3///tq4caNWrFghPz8/tW7dWg6Hw6XeSy+9pIEDByo5OVn333+/OnTooJs3b0qS1q9fr27duqlXr15KTk5Ww4YNNXr06Cz1D2TVjRs3NGrUKG3ZskULFy7UwYMH1blz53T1XnrpJY0bN04bN26Uv7+/unbt6rw2b948xcfH69VXX9XGjRsVERGhKVOm3MG7ALLJQI7122+/GQEBAca8efOcZWfOnDGCgoKMPn36OMtKlChhTJgwwTAMw/jmm28Mf39/4+jRo87rX3/9tSHJWLBgQaZ91a9f36hTp45L2UMPPWQMGTLEMAzD+Pbbb41cuXIZhw8fdl7fvn27Icn46aefDMMwjBEjRhiVKlX62/uKi4szWrZsmen106dPG5KMbdu2GYZhGCkpKYYk47333kvX986dOw3DMIwOHToYjzzyiEs77dq1M8LCwv42HuCv1K9f3+X79kcbNmwwJBm//fabYRiGsWrVKkOSsXz5cmedL7/80pBkXL161TAMw6hZs6bRo0cPl3Zq1KiRpe8OYAVGJHKw/fv36/r166pRo4azLH/+/CpTpkymn9m5c6eKFSumyMhIZ1lWnwJXsWJFl/cRERHOYdtb7RYrVsx5vVy5csqXL5927tyZpfYzs3fvXnXo0EElS5ZUaGiooqKiJP0+lZJZfBEREZLkEt8ff09S1u8byKpNmzapRYsWKl68uEJCQlS/fn1J/L8K30YigSzLnTu3y3ubzZZuesETWrRoobNnz2r69Olav3691q9fL0m6fv16pvHZbDZJuiPxAdLvU3BNmjRRaGio5syZow0bNmjBggWS+H8Vvo1EIgcrVaqUcufO7fyLVZLOnTunPXv2ZPqZmJgYHTlyRMePH3eW/fjjj7cdy612jxw54izbsWOHzp8/r3LlykmSAgIClJaWlq12z5w5o927d+vll19Wo0aNFBMTo3PnzrkV3x9/T5I59w3csmvXLp05c0avvfaa6tatq7Jly7ostMwq/l9FTsP2zxwsb9686tatmwYNGqQCBQqocOHCeumll+Tnl3l+GBsbq/vvv19xcXEaO3asLl68qJdeeum2Y4mNjVWFChXUqVMnTZw4UTdv3lSPHj1Uv359VatWTdLvu0dSUlKUnJyse++9VyEhIX/79MPw8HAVKFBA06ZNU0REhA4fPqwXX3wx2/H17t1btWvX1htvvKGWLVvqm2++0dKlS926VyAjxYsXV0BAgCZPnqznnntOP//8s0aNGpXtdvr06aPOnTurWrVqql27tubMmaPt27erZMmSHogauH2MSORwY8eOVd26ddWiRQvFxsaqTp06qlq1aqb1/fz8tGDBAl29elXVq1dX9+7d9corr9x2HDabTYsWLVJ4eLjq1aun2NhYlSxZUp9++qmzzuOPP66mTZuqYcOGKlSokD755JO/bdfPz09z587Vpk2bVL58efXr109jx47Ndnz/+Mc/NH36dL355puqVKmSvv32W7388svZbgfITKFChTRz5kz997//Vbly5fTaa6/pjTfeyHY77dq107BhwzR48GBVrVpVhw4d0vPPP++BiAFz8BhxAADgNkYkAACA20gkAACA20gkAACA20gkAACA20gkAACA20gkAACA20gkAACA20gkAAt17txZrVq1cr5v0KCB+vbte8fjWL16tWw2m86fP59pHZvNpoULF2a5zfj4eFWuXPm24jp48KBsNpuSk5Nvqx0AnkMiAfxJ586dZbPZZLPZFBAQoNKlS2vkyJG6efOmx/v+/PPPs3ysclb+8gcAT+NZG0AGmjZtqhkzZig1NVVfffWVevbsqdy5c2vo0KHp6l6/fl0BAQGm9Js/f35T2gGAO4URCSADdrtdRYsWVYkSJfT8888rNjZWX3zxhaT/m4545ZVXFBkZqTJlykiSjhw5orZt2ypfvnzKnz+/WrZsqYMHDzrbTEtLU//+/ZUvXz4VKFBAgwcP1p9PqP/z1EZqaqqGDBmiYsWKyW63q3Tp0nr//fd18OBBNWzYUNLvDzaz2Wzq3LmzpN8fR52YmKjo6GgFBQWpUqVK+uyzz1z6+eqrr3T//fcrKChIDRs2dIkzq4YMGaL7779fefLkUcmSJTVs2DDduHEjXb13331XxYoVU548edS2bVtduHDB5fp7772nmJgYBQYGqmzZspoyZUqmfZ47d06dOnVSoUKFFBQUpPvuu08zZszIduwAzMOIBJAFQUFBOnPmjPP9ihUrFBoaqmXLlkmSbty4oSZNmqhmzZr6/vvv5e/vr9GjR6tp06baunWrAgICNG7cOM2cOVMffPCBYmJiNG7cOC1YsED//Oc/M+336aef1rp16zRp0iRVqlRJKSkp+vXXX1WsWDHNnz9fjz/+uHbv3q3Q0FAFBQVJkhITE/XRRx9p6tSpuu+++7RmzRo99dRTKlSokOrXr68jR46oTZs26tmzp5599llt3LhRAwYMyPbvJCQkRDNnzlRkZKS2bdumZ555RiEhIRo8eLCzzr59+zRv3jwtXrxYFy9eVLdu3dSjRw/NmTNHkjRnzhwNHz5cb731lqpUqaLNmzfrmWeeUXBwsOLi4tL1OWzYMO3YsUNff/21ChYsqH379unq1avZjh2AiQwALuLi4oyWLVsahmEYDofDWLZsmWG3242BAwc6rxcpUsRITU11fmb27NlGmTJlDIfD4SxLTU01goKCjG+++cYwDMOIiIgwxowZ47x+48YN495773X2ZRiGUb9+faNPnz6GYRjG7t27DUnGsmXLMoxz1apVhiTj3LlzzrJr164ZefLkMdauXetSt1u3bkaHDh0MwzCMoUOHGuXKlXO5PmTIkHRt/ZkkY8GCBZleHzt2rFG1alXn+xEjRhi5cuUyfvnlF2fZ119/bfj5+RnHjx83DMMwSpUqZXz88ccu7YwaNcqoWbOmYRiGkZKSYkgyNm/ebBiGYbRo0cLo0qVLpjEAuPMYkQAysGTJEuXNm1c3btyQw+FQx44dFR8f77xeoUIFl3URW7Zs0b59+xQSEuLSzrVr17R//35duHBBx48fV40aNZzX/P39Va1atXTTG7ckJycrV65cql+/fpbj3rdvn65cuaKHH37Ypfz69euqUqWKJGnnzp0ucUhSzZo1s9zHLZ9++qkmTZqk/fv369KlS7p586ZCQ0Nd6hQvXlz33HOPSz8Oh0O7d+9WSEiI9u/fr27duumZZ55x1rl586bCwsIy7PP555/X448/rqSkJDVu3FitWrVSrVq1sh07APOQSAAZaNiwod555x0FBAQoMjJS/v6uX5Xg4GCX95cuXVLVqlWdQ/Z/VKhQIbdiuDVVkR2XLl2SJH355Zcuf4FLv6/7MMu6devUqVMnJSQkqEmTJgoLC9PcuXM1bty4bMc6ffr0dIlNrly5MvxMs2bNdOjQIX311VdatmyZGjVqpJ49e+qNN95w/2YA3BYSCSADwcHBKl26dJbrP/jgg/r0009VuHDhdP8qvyUiIkLr169XvXr1JP3+L+9NmzbpwQcfzLB+hQoV5HA49N133yk2Njbd9VsjImlpac6ycuXKyW636/Dhw5mOZMTExDgXjt7y448//v1N/sHatWtVokQJvfTSS86yQ4cOpat3+PBhHTt2TJGRkc5+/Pz8VKZMGRUpUkSRkZE6cOCAOnXqlOW+CxUqpLi4OMXFxalu3boaNGgQiQRgIXZtACbo1KmTChYsqJYtW+r7779XSkqKVq9erd69e+uXX36RJPXp00evvfaaFi5cqF27dqlHjx5/eQZEVFSU4uLi1LVrVy1cuNDZ5rx58yRJJUqUkM1m05IlS3T69GldunRJISEhGjhwoPr166dZs2Zp//79SkpK0uTJkzVr1ixJ0nPPPae9e/dq0KBB2r17tz7++GPNnDkzW/d733336fDhw5o7d67279+vSZMmacGCBenqBQYGKi4uTlu2bNH333+v3r17q23btipatKgkKSEhQYmJiZo0aZL27Nmjbdu2acaMGRo/fnyG/Q4fPlyLFi3Svn37tH37di1ZskQxMTHZih2AuUgkABPkyZNHa9asUfHixdWmTRvFxMSoW7duunbtmnOEYsCAAfrXv/6luLg41axZUyEhIWrduvVftvvOO+/oiSeeUI8ePVS2bFk988wzunz5siTpnnvuUUJCgl588UUVKVJEvXr1kiSNGjVKw4YNU2JiomJiYtS0aVN9+eWXio6OlvT7uoX58+dr4cKFqlSpkqZOnapXX301W/f72GOPqV+/furVq5cqV66stWvXatiwYenqlS5dWm3atNEjjzyixo0bq2LFii7bO7t376733ntPM2bMUIUKFVS/fn3NnDnTGeufBQQEaOjQoapYsaLq1aunXLlyae7cudmKHYC5bEZmK70AAAD+BiMSAADAbSQSAADAbSQSAADAbSQSAADAbSQSAADAbSQSAADAbSQSAADAbSQSAADAbSQSAADAbSQSAADAbSQSAADAbSQSAADAbf8PkAtlXISM2hw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5" descr="data:image/png;base64,iVBORw0KGgoAAAANSUhEUgAAAhIAAAHHCAYAAADqJrG+AAAAOXRFWHRTb2Z0d2FyZQBNYXRwbG90bGliIHZlcnNpb24zLjUuMiwgaHR0cHM6Ly9tYXRwbG90bGliLm9yZy8qNh9FAAAACXBIWXMAAA9hAAAPYQGoP6dpAABD30lEQVR4nO3dd3RU1fr/8c+EkEkISQg9USABFIJUQbh0uESKghSV6jU0vQpIL3IVSACNghRBEUEFRBS5IiCoKFX0ggiEANJLKNKlSguQOb8//DFfxySaDGc4k+H9cs1amX327P2cLAcedjs2wzAMAQAAuMHP6gAAAEDORSIBAADcRiIBAADcRiIBAADcRiIBAADcRiIBAADcRiIBAADcRiIBAADcRiIBAADcRiIBeNDevXvVuHFjhYWFyWazaeHChaa2f/DgQdlsNs2cOdPUdnOyBg0aqEGDBlaHAdw1SCTg8/bv369///vfKlmypAIDAxUaGqratWvrzTff1NWrVz3ad1xcnLZt26ZXXnlFs2fPVrVq1Tza353UuXNn2Ww2hYaGZvh73Lt3r2w2m2w2m954441st3/s2DHFx8crOTnZhGgBeIq/1QEAnvTll1/qySeflN1u19NPP63y5cvr+vXr+uGHHzRo0CBt375d06ZN80jfV69e1bp16/TSSy+pV69eHumjRIkSunr1qnLnzu2R9v+Ov7+/rly5osWLF6tt27Yu1+bMmaPAwEBdu3bNrbaPHTumhIQERUVFqXLlyln+3LfffutWfwDcQyIBn5WSkqL27durRIkSWrlypSIiIpzXevbsqX379unLL7/0WP+nT5+WJOXLl89jfdhsNgUGBnqs/b9jt9tVu3ZtffLJJ+kSiY8//liPPvqo5s+ff0diuXLlivLkyaOAgIA70h+A3zG1AZ81ZswYXbp0Se+//75LEnFL6dKl1adPH+f7mzdvatSoUSpVqpTsdruioqL0n//8R6mpqS6fi4qKUvPmzfXDDz+oevXqCgwMVMmSJfXhhx8668THx6tEiRKSpEGDBslmsykqKkrS71MCt37+o/j4eNlsNpeyZcuWqU6dOsqXL5/y5s2rMmXK6D//+Y/zemZrJFauXKm6desqODhY+fLlU8uWLbVz584M+9u3b586d+6sfPnyKSwsTF26dNGVK1cy/8X+SceOHfX111/r/PnzzrINGzZo79696tixY7r6Z8+e1cCBA1WhQgXlzZtXoaGhatasmbZs2eKss3r1aj300EOSpC5dujinSG7dZ4MGDVS+fHlt2rRJ9erVU548eZy/lz+vkYiLi1NgYGC6+2/SpInCw8N17NixLN8rgPRIJOCzFi9erJIlS6pWrVpZqt+9e3cNHz5cDz74oCZMmKD69esrMTFR7du3T1d33759euKJJ/Twww9r3LhxCg8PV+fOnbV9+3ZJUps2bTRhwgRJUocOHTR79mxNnDgxW/Fv375dzZs3V2pqqkaOHKlx48bpscce0//+97+//Nzy5cvVpEkTnTp1SvHx8erfv7/Wrl2r2rVr6+DBg+nqt23bVr/99psSExPVtm1bzZw5UwkJCVmOs02bNrLZbPr888+dZR9//LHKli2rBx98MF39AwcOaOHChWrevLnGjx+vQYMGadu2bapfv77zL/WYmBiNHDlSkvTss89q9uzZmj17turVq+ds58yZM2rWrJkqV66siRMnqmHDhhnG9+abb6pQoUKKi4tTWlqaJOndd9/Vt99+q8mTJysyMjLL9wogAwbggy5cuGBIMlq2bJml+snJyYYko3v37i7lAwcONCQZK1eudJaVKFHCkGSsWbPGWXbq1CnDbrcbAwYMcJalpKQYkoyxY8e6tBkXF2eUKFEiXQwjRoww/viVnDBhgiHJOH36dKZx3+pjxowZzrLKlSsbhQsXNs6cOeMs27Jli+Hn52c8/fTT6frr2rWrS5utW7c2ChQokGmff7yP4OBgwzAM44knnjAaNWpkGIZhpKWlGUWLFjUSEhIy/B1cu3bNSEtLS3cfdrvdGDlypLNsw4YN6e7tlvr16xuSjKlTp2Z4rX79+i5l33zzjSHJGD16tHHgwAEjb968RqtWrf72HgH8PUYk4JMuXrwoSQoJCclS/a+++kqS1L9/f5fyAQMGSFK6tRTlypVT3bp1ne8LFSqkMmXK6MCBA27H/Ge31lYsWrRIDocjS585fvy4kpOT1blzZ+XPn99ZXrFiRT388MPO+/yj5557zuV93bp1debMGefvMCs6duyo1atX68SJE1q5cqVOnDiR4bSG9Pu6Cj+/3//oSUtL05kzZ5zTNklJSVnu0263q0uXLlmq27hxY/373//WyJEj1aZNGwUGBurdd9/Ncl8AMkciAZ8UGhoqSfrtt9+yVP/QoUPy8/NT6dKlXcqLFi2qfPny6dChQy7lxYsXT9dGeHi4zp0752bE6bVr1061a9dW9+7dVaRIEbVv317z5s37y6TiVpxlypRJdy0mJka//vqrLl++7FL+53sJDw+XpGzdyyOPPKKQkBB9+umnmjNnjh566KF0v8tbHA6HJkyYoPvuu092u10FCxZUoUKFtHXrVl24cCHLfd5zzz3ZWlj5xhtvKH/+/EpOTtakSZNUuHDhLH8WQOZIJOCTQkNDFRkZqZ9//jlbn/vzYsfM5MqVK8NywzDc7uPW/P0tQUFBWrNmjZYvX65//etf2rp1q9q1a6eHH344Xd3bcTv3covdblebNm00a9YsLViwINPRCEl69dVX1b9/f9WrV08fffSRvvnmGy1btkwPPPBAlkdepN9/P9mxefNmnTp1SpK0bdu2bH0WQOZIJOCzmjdvrv3792vdunV/W7dEiRJyOBzau3evS/nJkyd1/vx55w4MM4SHh7vscLjlz6MekuTn56dGjRpp/Pjx2rFjh1555RWtXLlSq1atyrDtW3Hu3r073bVdu3apYMGCCg4Ovr0byETHjh21efNm/fbbbxkuUL3ls88+U8OGDfX++++rffv2aty4sWJjY9P9TrKa1GXF5cuX1aVLF5UrV07PPvusxowZow0bNpjWPnA3I5GAzxo8eLCCg4PVvXt3nTx5Mt31/fv3680335T0+9C8pHQ7K8aPHy9JevTRR02Lq1SpUrpw4YK2bt3qLDt+/LgWLFjgUu/s2bPpPnvrYKY/b0m9JSIiQpUrV9asWbNc/mL++eef9e233zrv0xMaNmyoUaNG6a233lLRokUzrZcrV650ox3//e9/dfToUZeyWwlPRklXdg0ZMkSHDx/WrFmzNH78eEVFRSkuLi7T3yOArONAKvisUqVK6eOPP1a7du0UExPjcrLl2rVr9d///ledO3eWJFWqVElxcXGaNm2azp8/r/r16+unn37SrFmz1KpVq0y3Frqjffv2GjJkiFq3bq3evXvrypUreuedd3T//fe7LDYcOXKk1qxZo0cffVQlSpTQqVOnNGXKFN17772qU6dOpu2PHTtWzZo1U82aNdWtWzddvXpVkydPVlhYmOLj4027jz/z8/PTyy+//Lf1mjdvrpEjR6pLly6qVauWtm3bpjlz5qhkyZIu9UqVKqV8+fJp6tSpCgkJUXBwsGrUqKHo6OhsxbVy5UpNmTJFI0aMcG5HnTFjhho0aKBhw4ZpzJgx2WoPwJ9YvGsE8Lg9e/YYzzzzjBEVFWUEBAQYISEhRu3atY3Jkycb165dc9a7ceOGkZCQYERHRxu5c+c2ihUrZgwdOtSljmH8vv3z0UcfTdfPn7cdZrb90zAM49tvvzXKly9vBAQEGGXKlDE++uijdNs/V6xYYbRs2dKIjIw0AgICjMjISKNDhw7Gnj170vXx5y2Sy5cvN2rXrm0EBQUZoaGhRosWLYwdO3a41LnV35+3l86YMcOQZKSkpGT6OzUM1+2fmcls++eAAQOMiIgIIygoyKhdu7axbt26DLdtLlq0yChXrpzh7+/vcp/169c3HnjggQz7/GM7Fy9eNEqUKGE8+OCDxo0bN1zq9evXz/Dz8zPWrVv3l/cA4K/ZDCMbK6oAAAD+gDUSAADAbSQSAADAbSQSAADAbSQSAAD4qDVr1qhFixaKjIyUzWbTwoULnddu3LihIUOGqEKFCgoODlZkZKSefvrpbD8Rl0QCAAAfdfnyZVWqVElvv/12umtXrlxRUlKShg0bpqSkJH3++efavXu3HnvssWz1wa4NAADuAjabTQsWLFCrVq0yrbNhwwZVr15dhw4dyvCZQhnhQCoAAHKI1NTUdCey2u122e12U9q/cOGCbDab8+nDWeGTiUTXqCesDgEAkEN8cPAzj/dx49cDprST+NaHSkhIcCkbMWKEKafWXrt2TUOGDFGHDh2cT1DOCp9MJAAA8EVDhw5V//79XcrMGI24ceOG2rZtK8Mw9M4772TrsyQSAAB4miPNlGbMnMa45VYScejQIa1cuTJboxESiQQAAJ5nOKyOIEO3koi9e/dq1apVKlCgQLbbIJEAAMDTHNYkEpcuXdK+ffuc71NSUpScnKz8+fMrIiJCTzzxhJKSkrRkyRKlpaXpxIkTkqT8+fMrICAgS3345PZPFlsCALLqjiy2PL7TlHZyR8Rkq/7q1avVsGHDdOVxcXGKj49XdHR0hp9btWqVGjRokKU+GJEAAMDDDIumNho0aKC/Gi8wYyyBRAIAAE+zaGrjTuCIbAAA4DZGJAAA8DQv3bVhBhIJAAA8zaRzJLwRUxsAAMBtjEgAAOBpTG0AAAC3sWsDAAAgPUYkAADwMKsOpLoTSCQAAPA0H57aIJEAAMDTfHhEgjUSAADAbYxIAADgaT58IBWJBAAAnsbUBgAAQHqMSAAA4Gns2gAAAG5jagMAACA9RiQAAPA0pjYAAIC7DMN3t38ytQEAANzGiAQAAJ7mw4stSSQAAPA01kgAAAC3+fCIBGskAACA2xiRAADA03hoFwAAcBtTGwAAAOkxIgEAgKexawMAALiNqQ0AAID0GJEAAMDTmNoAAABu8+FEgqkNAADgNkYkAADwMF9+jDiJBAAAnubDUxskEgAAeBrbPwEAANJjRAIAAE9jagMAALiNqQ0AAID0GJEAAMDTmNoAAABuY2oDAAAgPUYkAADwNKY2AACA20gkzBUeHi6bzZalumfPnvVwNAAAwF2WJBITJ050/nzmzBmNHj1aTZo0Uc2aNSVJ69at0zfffKNhw4ZZER4AAOby4cWWNsMwDCsDePzxx9WwYUP16tXLpfytt97S8uXLtXDhwmy32TXqCZOiAwD4ug8OfubxPq5+8YYp7QQ9NtCUdsxk+a6Nb775Rk2bNk1X3rRpUy1fvtyCiAAAMJnhMOflhSxPJAoUKKBFixalK1+0aJEKFChgQUQAAPiGNWvWqEWLFoqMjJTNZks3ym8YhoYPH66IiAgFBQUpNjZWe/fuzVYflu/aSEhIUPfu3bV69WrVqFFDkrR+/XotXbpU06dPtzg6AABMYNGujcuXL6tSpUrq2rWr2rRpk+76mDFjNGnSJM2aNUvR0dEaNmyYmjRpoh07digwMDBLfVieSHTu3FkxMTGaNGmSPv/8c0lSTEyMfvjhB2diAQBAjmbRtESzZs3UrFmzDK8ZhqGJEyfq5ZdfVsuWLSVJH374oYoUKaKFCxeqffv2WerD8kRCkmrUqKE5c+ZYHQYAAHeNlJQUnThxQrGxsc6ysLAw1ahRQ+vWrctZiYTD4dC+fft06tQpOf40/FOvXj2LogIAwCQmTW2kpqYqNTXVpcxut8tut2e7rRMnTkiSihQp4lJepEgR57WssDyR+PHHH9WxY0cdOnRIf96JarPZlJaWZlFkAACYxKREIjExUQkJCS5lI0aMUHx8vCntu8PyROK5555TtWrV9OWXXyoiIiLLJ14CAHC3GTp0qPr37+9S5s5ohCQVLVpUknTy5ElFREQ4y0+ePKnKlStnuR3LE4m9e/fqs88+U+nSpa0OBQAAzzDp7Ed3pzEyEh0draJFi2rFihXOxOHixYtav369nn/++Sy3Y3kiUaNGDe3bt49EAgDguyza/nnp0iXt27fP+T4lJUXJycnKnz+/ihcvrr59+2r06NG67777nNs/IyMj1apVqyz3YXki8cILL2jAgAE6ceKEKlSooNy5c7tcr1ixokWRAQCQs23cuFENGzZ0vr81LRIXF6eZM2dq8ODBunz5sp599lmdP39ederU0dKlS7N8hoTkBc/a8PNLf7imzWaTYRhuL7bkWRsAgKy6I8/amGPOQyiDOo0ypR0zWT4ikZKSYnUIAAB4lpc+J8MMlicSJUqUsDoEAAA8y6I1EneC5YnELTt27NDhw4d1/fp1l/LHHnvMoogAAMDfsTyROHDggFq3bq1t27Y510ZIcp4nwYFUAIAcz9rliB5l+WPE+/Tpo+joaJ06dUp58uTR9u3btWbNGlWrVk2rV6+2OjwAAG6fw2HOywtZPiKxbt06rVy5UgULFpSfn5/8/PxUp04dJSYmqnfv3tq8ebPVIQIAgExYPiKRlpamkJAQSVLBggV17NgxSb8vwty9e7eVoQEAYA5GJDynfPny2rJli6Kjo1WjRg2NGTNGAQEBmjZtmkqWLGl1eAAA3D62f3rOyy+/rMuXL0uSRo4cqebNm6tu3boqUKCAPv30U4ujAwAAf8XyRKJJkybOn0uXLq1du3bp7NmzCg8P50mgAACfYDh8d9eG5YlERvLnz291CAAAmMdL1zeYwZJEok2bNlmu+/nnn3swEgAAcDssSSTCwsKs6BYAAGuw2NJcM2bMsKJbAACswRoJAADgNh9eI2H5gVQAACDnYkQCAABP8+ERCRIJAAA8jad/es6HH36o1NTUdOXXr1/Xhx9+aEFEAAAgq2yGYW2alCtXLh0/flyFCxd2KT9z5owKFy6stLS0bLfZNeoJs8KDGxo81VgNOzVRwXsLSZKO7j2ixZM+07bVPMkVdze+G97pg4OfebyPK+OfMaWdPP2nm9KOmSyf2jAMI8OjsH/55RfOm8ihzh0/o89e/0gnDx6XzWZT7ccb6IVpgxX/6CAd2/uL1eEBluG7cRdj+6f5qlSpIpvNJpvNpkaNGsnf//9CSUtLU0pKipo2bWpVeLgNW1Zscnn/+RufqMFTjVWqyv38YYm7Gt8N+CLLEolWrVpJkpKTk9WkSRPlzZvXeS0gIEBRUVF6/PHHLYoOZrH5+emhR2vKHhSo/Ul7rA4H8Bp8N+4ynGxpvhEjRkiSoqKi1K5dOwUGBloVCjzgnjLF9dLnryi3PUCpV67prX+P0bF9/IsL4Ltxl/LhqQ3LF1vesmnTJu3cuVOS9MADD6hKlSpZ+lxqamq6XR8vVIhTLlsu02NE1uXK7a8CkQUVFJJH1R75h+q1a6TX243gD0zc9fhueJ87stjy9S6mtJNniPc9YsLyxZanTp1S+/bttXr1auXLl0+SdP78eTVs2FBz585VoUKF/vLziYmJSkhIcCmrHBajKvnKeSpkZEHajZs6deiEJOnQzwcUXbG0Yrs+og//M83iyABr8d24Oxk+fCCV5edIvPDCC/rtt9+0fft2nT17VmfPntXPP/+sixcvqnfv3n/7+aFDh+rChQsur4phZe5A5MgOm59N/gG5rQ4D8Dp8N+4SDsOclxeyfERi6dKlWr58uWJiYpxl5cqV09tvv63GjRv/7eftdrvsdrtLGdMa1np8cEdtW71ZZ479qsDgIP2jZR2V+ccDGv/0aKtDAyzFd+MuxmJLz3E4HMqdO302njt3bjl8eCjIl4UWCFP38S8orFC4rv52Rb/sOqTxT4/Wjh+2Wh0aYCm+G/BFlicS//znP9WnTx998sknioyMlCQdPXpU/fr1U6NGjSyODu6YMeQdq0MAvBLfjbuYl05LmMHyNRJvvfWWLl68qKioKJUqVUqlSpVSdHS0Ll68qMmTJ1sdHgAAt8/hMOflhSwfkShWrJiSkpK0fPly7dq1S5IUExOj2NhYiyMDAAB/x/JEQpJsNpsefvhhPfzww1aHAgCA+Xx4asMrEokVK1ZoxYoVOnXqVLoFlh988IFFUQEAYBJ2bXhOQkKCRo4cqWrVqikiIiLDJ4ECAADvZHkiMXXqVM2cOVP/+te/rA4FAADPYGrDc65fv65atWpZHQYAAB7DEdke1L17d3388cdWhwEAANxg+YjEtWvXNG3aNC1fvlwVK1ZMd8rl+PHjLYoMAACTMLXhOVu3blXlypUlST///LPLNRZeAgB8AomE56xatcrqEAAA8Cwf3v5p+RoJAACQc1k+IgEAgM9jagMAALjL8OFEgqkNAADgNkYkAADwNB8ekbAkkfjiiy+yXPexxx7zYCQAANwBPnyypSWJRKtWrVze22w2GYbh8v6WtLS0OxUWAADIJkvWSDgcDufr22+/VeXKlfX111/r/PnzOn/+vL766is9+OCDWrp0qRXhAQBgLodhzssLWb5Gom/fvpo6darq1KnjLGvSpIny5MmjZ599Vjt37rQwOgAATOClSYAZLN+1sX//fuXLly9deVhYmA4ePHjH4wEAAFlneSLx0EMPqX///jp58qSz7OTJkxo0aJCqV69uYWQAAJjDMAxTXtmRlpamYcOGKTo6WkFBQSpVqpRGjRqV7Xb+juVTGx988IFat26t4sWLq1ixYpKkI0eO6L777tPChQutDQ4AADNYMLXx+uuv65133tGsWbP0wAMPaOPGjerSpYvCwsLUu3dv0/qxPJEoXbq0tm7dqmXLlmnXrl2SpJiYGMXGxvL0TwCAb7AgkVi7dq1atmypRx99VJIUFRWlTz75RD/99JOp/VieSEi/b/ds3LixGjdubHUoAAB4rdTUVKWmprqU2e122e32dHVr1aqladOmac+ePbr//vu1ZcsW/fDDDxo/frypMVmSSEyaNEnPPvusAgMDNWnSpL+sa+bwCwAAVjDrWRuJiYlKSEhwKRsxYoTi4+PT1X3xxRd18eJFlS1bVrly5VJaWppeeeUVderUyZRYbrEZZq+6yILo6Ght3LhRBQoUUHR0dKb1bDabDhw4kO32u0Y9cTvhAQDuIh8c/MzjfVyIa2RKO4HTvsryiMTcuXM1aNAgjR07Vg888ICSk5PVt29fjR8/XnFxcabEI1k0IpGSkpLhzwAAIHOZJQ0ZGTRokF588UW1b99eklShQgUdOnRIiYmJOT+RAADgrmLBozauXLkiPz/XUx5y5colh8nP/bAkkejfv3+W65q9KAQAgDvNrDUS2dGiRQu98sorKl68uB544AFt3rxZ48ePV9euXU3tx5JEYvPmzS7vk5KSdPPmTZUpU0aStGfPHuXKlUtVq1a1IjwAAHK8yZMna9iwYerRo4dOnTqlyMhI/fvf/9bw4cNN7ceSRGLVqlXOn8ePH6+QkBDNmjVL4eHhkqRz586pS5cuqlu3rhXhAQBgLgtGJEJCQjRx4kRNnDjRo/1YfkT2uHHjlJiY6EwiJCk8PFyjR4/WuHHjLIwMAACTOEx6eSHLE4mLFy/q9OnT6cpPnz6t3377zYKIAABAVlm+a6N169bq0qWLxo0b53xI1/r16zVo0CC1adPG4ugAALh9Viy2vFMsTySmTp2qgQMHqmPHjrpx44Ykyd/fX926ddPYsWMtjg4AABN46bSEGSxPJPLkyaMpU6Zo7Nix2r9/vySpVKlSCg4OtjgyAADMwYjEHRAcHKyKFStaHQYAAMgGr0kkAADwWUxtAAAAdxk+nEhYvv0TAADkXIxIAADgaT48IkEiAQCAhzG1AQAAkAFGJAAA8DQfHpEgkQAAwMN8eWqDRAIAAA/z5USCNRIAAMBtjEgAAOBhvjwiQSIBAICnGTarI/AYpjYAAIDbTBmROH/+vPLly2dGUwAA+BxfntrI9ojE66+/rk8//dT5vm3btipQoIDuuecebdmyxdTgAADwBYbDZsrLG2U7kZg6daqKFSsmSVq2bJmWLVumr7/+Ws2aNdOgQYNMDxAAAHivbE9tnDhxwplILFmyRG3btlXjxo0VFRWlGjVqmB4gAAA5HVMbfxAeHq4jR45IkpYuXarY2FhJkmEYSktLMzc6AAB8gGHYTHl5o2yPSLRp00YdO3bUfffdpzNnzqhZs2aSpM2bN6t06dKmBwgAALxXthOJCRMmKCoqSkeOHNGYMWOUN29eSdLx48fVo0cP0wMEACCn8+WpjWwnErlz59bAgQPTlffr18+UgAAA8DXeuuPCDFlKJL744ossN/jYY4+5HQwAAL7IMKyOwHOylEi0atUqS43ZbDYWXAIAcBfJUiLhcPjw5A4AAB52109tZObatWsKDAw0KxYAAHySLycS2T5HIi0tTaNGjdI999yjvHnz6sCBA5KkYcOG6f333zc9QAAA4L2ynUi88sormjlzpsaMGaOAgABnefny5fXee++ZGhwAAL7AMMx5eaNsJxIffvihpk2bpk6dOilXrlzO8kqVKmnXrl2mBgcAgC/goV1/cPTo0QxPsHQ4HLpx44YpQQEAgJwh24lEuXLl9P3336cr/+yzz1SlShVTggIAwJfwrI0/GD58uOLi4nT06FE5HA59/vnn2r17tz788EMtWbLEEzECAJCj+fIR2dkekWjZsqUWL16s5cuXKzg4WMOHD9fOnTu1ePFiPfzww56IEQAAeCm3zpGoW7euli1bZnYsAAD4JIeXTkuYwe0DqTZu3KidO3dK+n3dRNWqVU0LCgAAX+Kt6xvMkO1E4pdfflGHDh30v//9T/ny5ZMknT9/XrVq1dLcuXN17733mh0jAAA5mrdu3TRDttdIdO/eXTdu3NDOnTt19uxZnT17Vjt37pTD4VD37t09ESMAAPBS2R6R+O6777R27VqVKVPGWVamTBlNnjxZdevWNTU4AAB8gbeeSmmGbCcSxYoVy/DgqbS0NEVGRpoSFAAAvoSpjT8YO3asXnjhBW3cuNFZtnHjRvXp00dvvPGGqcEBAADvlqURifDwcNls/5dNXb58WTVq1JC//+8fv3nzpvz9/dW1a1e1atXKI4ECAJBT3fXbPydOnOjhMAAA8F13/fbPuLg4T8cBAAByILcPpJKka9eu6fr16y5loaGhtxUQAAC+hl0bf3D58mUNGTJE8+bN05kzZ9JdT0tLMyUwAAB8hS+vkcj2ro3Bgwdr5cqVeuedd2S32/Xee+8pISFBkZGR+vDDDz0RIwAA8FLZTiQWL16sKVOm6PHHH5e/v7/q1q2rl19+Wa+++qrmzJnjiRgBAMjRDMNmyiu7jh49qqeeekoFChRQUFCQKlSo4HJ8gxmyPbVx9uxZlSxZUtLv6yHOnj0rSapTp46ef/55U4MDAMAXWLFG4ty5c6pdu7YaNmyor7/+WoUKFdLevXsVHh5uaj/ZTiRKliyplJQUFS9eXGXLltW8efNUvXp1LV682PkQLwAA8H+sWCPx+uuvq1ixYpoxY4azLDo62vR+sj210aVLF23ZskWS9OKLL+rtt99WYGCg+vXrp0GDBpkeIAAA+F1qaqouXrzo8kpNTc2w7hdffKFq1arpySefVOHChVWlShVNnz7d9JhshnF7Ay6HDh3Spk2bVLp0aVWsWNGsuG6Lf8A9VocAeKWrx763OgTA6+QuWNLjfWy4p7Up7Xz5TCUlJCS4lI0YMULx8fHp6gYGBkqS+vfvryeffFIbNmxQnz59NHXqVFPPh7rtRMIbkUgAGSORANK7E4nE+sg2prRTOeWTdCMQdrtddrs9Xd2AgABVq1ZNa9eudZb17t1bGzZs0Lp160yJR8riGolJkyZlucHevXu7HQwAAMhcZklDRiIiIlSuXDmXspiYGM2fP9/UmLKUSEyYMCFLjdlsNhIJAAD+xIqh/9q1a2v37t0uZXv27FGJEiVM7SdLiURKSoqpnQIAcDexYtdGv379VKtWLb366qtq27atfvrpJ02bNk3Tpk0ztZ9s79oAAADe76GHHtKCBQv0ySefqHz58ho1apQmTpyoTp06mdrPbT20CwAA/D2rHiPevHlzNW/e3KN9kEgAAOBhDqsD8CCmNgAAgNsYkQAAwMMM8RhxF99//72eeuop1axZU0ePHpUkzZ49Wz/88IOpwQEA4Aschjkvb5TtRGL+/Plq0qSJgoKCtHnzZucJWxcuXNCrr75qeoAAAOR0DtlMeXmjbCcSo0eP1tSpUzV9+nTlzp3bWV67dm0lJSWZGhwAAPBu2V4jsXv3btWrVy9deVhYmM6fP29GTAAA+BTWSPxB0aJFtW/fvnTlP/zwg0qW9PyDTwAAyGkcJr28UbYTiWeeeUZ9+vTR+vXrZbPZdOzYMc2ZM0cDBw7U888/74kYAQCAl8r21MaLL74oh8OhRo0a6cqVK6pXr57sdrsGDhyoF154wRMxAgCQo/ny1IbNMAy3NpRcv35d+/bt06VLl1SuXDnlzZvX7Njc5h9wj9UhAF7p6rHvrQ4B8Dq5C3p+Wn5pkfamtNP05FxT2jGT2wdSBQQEpHvOOQAAuLtkO5Fo2LChbLbMh2hWrlx5WwEBAOBrvHWhpBmynUhUrlzZ5f2NGzeUnJysn3/+WXFxcWbFBQCAz/DlNRLZTiQmTJiQYXl8fLwuXbp02wEBAICcw7Snfz711FP64IMPzGoOAACf4bCZ8/JGpj39c926dQoMDDSrOQAAfIa3PifDDNlOJNq0aePy3jAMHT9+XBs3btSwYcNMCwwAAF/hpQ/uNEW2E4mwsDCX935+fipTpoxGjhypxo0bmxYYAADwftlKJNLS0tSlSxdVqFBB4eHhnooJAACf4svbP7O12DJXrlxq3LgxT/kEACAbHDabKS9vlO1dG+XLl9eBAwc8EQsAAMhhsp1IjB49WgMHDtSSJUt0/PhxXbx40eUFAABcGSa9vFGW10iMHDlSAwYM0COPPCJJeuyxx1yOyjYMQzabTWlpaeZHCQBADubLaySynEgkJCToueee06pVqzwZDwAAyEGynEjcetp4/fr1PRYMAAC+yFtPpTRDtrZ//tVTPwEAQMY42fL/u//++/82mTh79uxtBQQAAHKObCUSCQkJ6U62BAAAf81bd1yYIVuJRPv27VW4cGFPxQIAgE9ijYRYHwEAgLt8eftnlg+kurVrAwAA4JYsj0g4HL6cTwEA4Dm+/E/xbD9GHAAAZI8vr5HI9rM2AAAAbmFEAgAAD/PlxQEkEgAAeJgvJxJMbQAAALcxIgEAgIcZPrzYkkQCAAAPY2oDAAAgA4xIAADgYb48IkEiAQCAh3GyJQAAcBsnWwIAAGSAEQkAADyMNRIAAMBtvpxIMLUBAADcxogEAAAexq4NAADgNnZtAACAHO21116TzWZT3759TW2XEQkAADzM6sWWGzZs0LvvvquKFSua3jYjEgAAeJhh0ssdly5dUqdOnTR9+nSFh4ffzm1kiEQCAAAf1rNnTz366KOKjY31SPtMbQAA4GEOk/ZtpKamKjU11aXMbrfLbrdnWH/u3LlKSkrShg0bTOk/I4xIAADgYQ6TXomJiQoLC3N5JSYmZtjnkSNH1KdPH82ZM0eBgYEeuzebYRg+t73VP+Aeq0MAvNLVY99bHQLgdXIXLOnxPkaW6GRKO0P2fJDlEYmFCxeqdevWypUrl7MsLS1NNptNfn5+Sk1NdbnmLqY2AADIIf5qGuPPGjVqpG3btrmUdenSRWXLltWQIUNMSSIkEgkAADzOiu2fISEhKl++vEtZcHCwChQokK78dpBIAADgYb58siWJBAAAd4nVq1eb3iaJBAAAHmbW9k9vRCIBAICH+W4awTkSAADgNjAiAQCAh1n90C5PsiyR2Lp1a5breuJpZQAA3CmskfCAypUry2azyTAM2Wx/vS8mLS3tDkUFAACyw7I1EikpKTpw4IBSUlI0f/58RUdHa8qUKdq8ebM2b96sKVOmqFSpUpo/f75VIQIAYAorHyPuaZaNSJQoUcL585NPPqlJkybpkUcecZZVrFhRxYoV07Bhw9SqVSsLIgQAwByskfCwbdu2KTo6Ol15dHS0duzYYUFEAACYx5fXSHjF9s+YmBglJibq+vXrzrLr168rMTFRMTExFkYGAAD+ileMSEydOlUtWrTQvffe69yhsXXrVtlsNi1evNji6AAAuD2+Ox7hJYlE9erVdeDAAc2ZM0e7du2SJLVr104dO3ZUcHCwxdEBAHB7WCNxBwQHB+vZZ5+1OgwAAJANXrFGQpJmz56tOnXqKDIyUocOHZIkTZgwQYsWLbI4MgAAbo9h0n/eyCsSiXfeeUf9+/dXs2bNdO7cOecBVOHh4Zo4caK1wQEAcJscJr28kVckEpMnT9b06dP10ksvyd///2ZbqlWrpm3btlkYGQAA+CtesUYiJSVFVapUSVdut9t1+fJlCyICAMA8nCPhYdHR0UpOTk5XvnTpUs6RAADkeByR7WH9+/dXz549de3aNRmGoZ9++kmffPKJEhMT9d5771kdHgAAyIRXJBLdu3dXUFCQXn75ZV25ckUdO3ZUZGSk3nzzTbVv397q8OCm55+L04D+z6to0ULaunWH+vQdpg0bk60OC7hjNiZv04yPP9OOXft0+sxZvZk4TI3q1ZIk3bh5U5OnzdL36zbql2PHlTc4WP94qIr6PddFhQsVsDhymI2pjTugU6dO2rt3ry5duqQTJ07ol19+Ubdu3awOC2568snH9MbYERo1erweqtFUW7bu0FdfzlEh/oDEXeTq1WsqU7qkXhrQI921a9dStWP3fv27cwfN++AtTXz1ZR08/It6DUmwIFJ4mi/v2rAZhuFzaZJ/wD1Wh3DXW/vDYm3YuEV9+r4sSbLZbDp4YIPenjJDY8a+bXF0d6+rx763OoS7VvnazVxGJDKybedudejeV8vmz1JE0cJ3MLq7W+6CJT3eR/eoJ0xp572Dn5nSjpksm9qoUqWKbDZbluomJSV5OBqYKXfu3HrwwYp6bcxbzjLDMLRi5Q/6xz+qWhgZ4N0uXboim82mkBAeDYCcw7JEolWrVs6fr127pilTpqhcuXKqWbOmJOnHH3/U9u3b1aNH+iHBP0pNTVVqaqpLmWEYWU5SYL6CBfPL399fp07+6lJ+6tRplS1TyqKoAO+WmnpdE975QI/E1ldenjHkc7x1WsIMliUSI0aMcP7cvXt39e7dW6NGjUpX58iRI3/ZTmJiohISXOcUbX55ZcsVal6wAOBBN27e1IBhr8owDA0b1MvqcOAB3nq8tRm8YrHlf//7Xz399NPpyp966inNnz//Lz87dOhQXbhwweVl8wvxVKjIgl9/PaubN2+qcJGCLuWFCxfSiZOnLYoK8E63kohjJ09p+sRXGY1AjuMViURQUJD+97//pSv/3//+p8DAwL/8rN1uV2hoqMuLaQ1r3bhxQ0lJW/XPhnWcZTabTf9sWEc//rjJwsgA73IriTh85Jjem/iq8oUxkuqrfHnXhlecI9G3b189//zzSkpKUvXq1SVJ69ev1wcffKBhw4ZZHB3cMeHN6Zrx/gRtStqqDRs2q/cLzyg4OEgzZ31qdWjAHXPlylUd/uWY8/3RYye1a89+hYWGqGDB/Or/0ivasWef3h6TIIfDoV/PnJUkhYWGKHfu3FaFDQ9w+N4GSSev2f45b948vfnmm9q5c6ckKSYmRn369FHbtm2z3RbbP71Dj+c7Ow+k2rJlu/r2G66fNmy2Oqy7Gts/76yfkraq6wtD0pW3bBarHt2eUpMnOmf4uQ8mv67qD1b0cHS45U5s//xXiTamtDP70OemtGMmr0kkzEQiAWSMRAJI704kEk+ZlEh85IWJhFdMbdxy/fp1nTp1Sg6H60xQ8eLFLYoIAIDb58tHZHtFIrF371517dpVa9eudSm/dR5EWlqaRZEBAIC/4hWJROfOneXv768lS5YoIiKCXRcAAJ/iy+dIeEUikZycrE2bNqls2bJWhwIAgOm8deumGbwikShXrpx+/fXXv68IAEAO5MtrJLziQKrXX39dgwcP1urVq3XmzBldvHjR5QUAALyTV4xIxMbGSpIaNWrkUs5iSwCAL2CNhIetWrXK6hAAAPAY1kh4WP369a0OAQAAuMErEolbrly5osOHD+v69esu5RUrclQsACDn8sFDpJ28IpE4ffq0unTpoq+//jrD66yRAADkZOza8LC+ffvq/PnzWr9+vYKCgrR06VLNmjVL9913n7744gurwwMAAJnwihGJlStXatGiRapWrZr8/PxUokQJPfzwwwoNDVViYqIeffRRq0MEAMBtvrzY0itGJC5fvqzChQtLksLDw3X69GlJUoUKFZSUlGRlaAAA3DbDpP+8kVckEmXKlNHu3bslSZUqVdK7776ro0ePaurUqYqIiLA4OgAAkBmvmNro06ePjh8/LkkaMWKEmjZtqo8++kgBAQGaNWuWxdEBAHB7fHmxpVckEk899ZTz56pVq+rQoUPatWuXihcvroIFC1oYGQAAt4/tnx7Qv3//LNcdP368ByMBAMCzfHmxpWWJxObNm7NUz2azeTgSAADgLssSCZ6vAQC4W3jrjgszeMUaCQAAfJkvL7b0iu2fAADAXImJiXrooYcUEhKiwoULq1WrVs6jFsxEIgEAgIcZhmHKKzu+++479ezZUz/++KOWLVumGzduqHHjxrp8+bKp98bUBgAAHmbF1MbSpUtd3s+cOVOFCxfWpk2bVK9ePdP6IZEAACCHSE1NVWpqqkuZ3W6X3W7/289euHBBkpQ/f35TY2JqAwAADzPrWRuJiYkKCwtzeSUmJv5t/w6HQ3379lXt2rVVvnx5U++NEQkAADzMYdLJlkOHDk13oGNWRiN69uypn3/+WT/88IMpcfwRiQQAADlEVqcx/qhXr15asmSJ1qxZo3vvvdf0mEgkAADwMCtOkTAMQy+88IIWLFig1atXKzo62iP9kEgAAOBhVuza6Nmzpz7++GMtWrRIISEhOnHihCQpLCxMQUFBpvVjM3zwkWT+AfdYHQLgla4e+97qEACvk7tgSY/3UfOehqa0s+5o1h8vkdmzqmbMmKHOnTubEo/EiAQAAD7pTo0TkEgAAOBhPjj470QiAQCAh/HQLgAAgAwwIgEAgIcZPjwiQSIBAICH+fIaCaY2AACA2xiRAADAw3x5sSWJBAAAHsbUBgAAQAYYkQAAwMOY2gAAAG5j+ycAAHCbgzUSAAAA6TEiAQCAhzG1AQAA3MbUBgAAQAYYkQAAwMOY2gAAAG5jagMAACADjEgAAOBhTG0AAAC3MbUBAACQAUYkAADwMKY2AACA2wzDYXUIHkMiAQCAh/nyY8RZIwEAANzGiAQAAB5m+PCuDRIJAAA8jKkNAACADDAiAQCAhzG1AQAA3MbJlgAAABlgRAIAAA/jZEsAAOA2X14jwdQGAABwGyMSAAB4mC+fI0EiAQCAh/ny1AaJBAAAHsb2TwAAgAwwIgEAgIcxtQEAANzmy4stmdoAAABuY0QCAAAPY2oDAAC4jV0bAAAAGWBEAgAAD+OhXQAAwG1MbQAAAGSAEQkAADyMXRsAAMBtvrxGgqkNAAA8zDAMU17uePvttxUVFaXAwEDVqFFDP/30k6n3RiIBAICP+vTTT9W/f3+NGDFCSUlJqlSpkpo0aaJTp06Z1ofN8MGJG/+Ae6wOAfBKV499b3UIgNfJXbCk5/sw6e+lG9ePZqt+jRo19NBDD+mtt96SJDkcDhUrVkwvvPCCXnzxRVNiYkQCAAAPM0x6Zcf169e1adMmxcbGOsv8/PwUGxurdevW3db9/BGLLQEAyCFSU1OVmprqUma322W329PV/fXXX5WWlqYiRYq4lBcpUkS7du0yLSafTCRuZnPoB56RmpqqxMREDR06NMP/yYG7Fd+Nu49Zfy/Fx8crISHBpWzEiBGKj483pX13+OQaCXiHixcvKiwsTBcuXFBoaKjV4QBeg+8G3JWdEYnr168rT548+uyzz9SqVStneVxcnM6fP69FixaZEhNrJAAAyCHsdrtCQ0NdXpmNagUEBKhq1apasWKFs8zhcGjFihWqWbOmaTH55NQGAACQ+vfvr7i4OFWrVk3Vq1fXxIkTdfnyZXXp0sW0PkgkAADwUe3atdPp06c1fPhwnThxQpUrV9bSpUvTLcC8HSQS8Bi73a4RI0awmAz4E74buJN69eqlXr16eax9FlsCAAC3sdgSAAC4jUQCAAC4jUQCAAC4jUTCBzVo0EB9+/Z1vo+KitLEiRP/8jM2m00LFy70aFxZ1blzZ5fDUzxl5syZypcvn8f7gW/78/fNE+Lj41W5cmWP9gG4i10bd4ENGzYoODjY6jAUHx+vhQsXKjk52epQAAAmIZG4CxQqVMjqEAAAPoqpjRzu8uXLevrpp5U3b15FRERo3Lhx6er8eWpj7969qlevngIDA1WuXDktW7bsb/tp0KCBevfurcGDByt//vwqWrRouofEHD58WC1btlTevHkVGhqqtm3b6uTJk5J+n0ZISEjQli1bZLPZZLPZNHPmzCzd49KlS1WnTh3ly5dPBQoUUPPmzbV//37n9YMHD8pms+nzzz9Xw4YNlSdPHlWqVCndY3Jnzpyp4sWLK0+ePGrdurXOnDmTpf6BrJo9e7aqVaumkJAQFS1aVB07dtSpU6ec11evXi2bzaYVK1aoWrVqypMnj2rVqqXdu3e7tPPaa6+pSJEiCgkJUbdu3XTt2rU7fStAlpFI5HCDBg3Sd999p0WLFunbb7/V6tWrlZSUlGl9h8OhNm3aKCAgQOvXr9fUqVM1ZMiQLPU1a9YsBQcHa/369RozZoxGjhzpTEIcDodatmyps2fP6rvvvtOyZct04MABtWvXTtLvp6sNGDBADzzwgI4fP67jx487r/2dy5cvq3///tq4caNWrFghPz8/tW7dWg6Hw6XeSy+9pIEDByo5OVn333+/OnTooJs3b0qS1q9fr27duqlXr15KTk5Ww4YNNXr06Cz1D2TVjRs3NGrUKG3ZskULFy7UwYMH1blz53T1XnrpJY0bN04bN26Uv7+/unbt6rw2b948xcfH69VXX9XGjRsVERGhKVOm3MG7ALLJQI7122+/GQEBAca8efOcZWfOnDGCgoKMPn36OMtKlChhTJgwwTAMw/jmm28Mf39/4+jRo87rX3/9tSHJWLBgQaZ91a9f36hTp45L2UMPPWQMGTLEMAzD+Pbbb41cuXIZhw8fdl7fvn27Icn46aefDMMwjBEjRhiVKlX62/uKi4szWrZsmen106dPG5KMbdu2GYZhGCkpKYYk47333kvX986dOw3DMIwOHToYjzzyiEs77dq1M8LCwv42HuCv1K9f3+X79kcbNmwwJBm//fabYRiGsWrVKkOSsXz5cmedL7/80pBkXL161TAMw6hZs6bRo0cPl3Zq1KiRpe8OYAVGJHKw/fv36/r166pRo4azLH/+/CpTpkymn9m5c6eKFSumyMhIZ1lWnwJXsWJFl/cRERHOYdtb7RYrVsx5vVy5csqXL5927tyZpfYzs3fvXnXo0EElS5ZUaGiooqKiJP0+lZJZfBEREZLkEt8ff09S1u8byKpNmzapRYsWKl68uEJCQlS/fn1J/L8K30YigSzLnTu3y3ubzZZuesETWrRoobNnz2r69Olav3691q9fL0m6fv16pvHZbDZJuiPxAdLvU3BNmjRRaGio5syZow0bNmjBggWS+H8Vvo1EIgcrVaqUcufO7fyLVZLOnTunPXv2ZPqZmJgYHTlyRMePH3eW/fjjj7cdy612jxw54izbsWOHzp8/r3LlykmSAgIClJaWlq12z5w5o927d+vll19Wo0aNFBMTo3PnzrkV3x9/T5I59w3csmvXLp05c0avvfaa6tatq7Jly7ostMwq/l9FTsP2zxwsb9686tatmwYNGqQCBQqocOHCeumll+Tnl3l+GBsbq/vvv19xcXEaO3asLl68qJdeeum2Y4mNjVWFChXUqVMnTZw4UTdv3lSPHj1Uv359VatWTdLvu0dSUlKUnJyse++9VyEhIX/79MPw8HAVKFBA06ZNU0REhA4fPqwXX3wx2/H17t1btWvX1htvvKGWLVvqm2++0dKlS926VyAjxYsXV0BAgCZPnqznnntOP//8s0aNGpXtdvr06aPOnTurWrVqql27tubMmaPt27erZMmSHogauH2MSORwY8eOVd26ddWiRQvFxsaqTp06qlq1aqb1/fz8tGDBAl29elXVq1dX9+7d9corr9x2HDabTYsWLVJ4eLjq1aun2NhYlSxZUp9++qmzzuOPP66mTZuqYcOGKlSokD755JO/bdfPz09z587Vpk2bVL58efXr109jx47Ndnz/+Mc/NH36dL355puqVKmSvv32W7388svZbgfITKFChTRz5kz997//Vbly5fTaa6/pjTfeyHY77dq107BhwzR48GBVrVpVhw4d0vPPP++BiAFz8BhxAADgNkYkAACA20gkAACA20gkAACA20gkAACA20gkAACA20gkAACA20gkAACA20gkAAt17txZrVq1cr5v0KCB+vbte8fjWL16tWw2m86fP59pHZvNpoULF2a5zfj4eFWuXPm24jp48KBsNpuSk5Nvqx0AnkMiAfxJ586dZbPZZLPZFBAQoNKlS2vkyJG6efOmx/v+/PPPs3ysclb+8gcAT+NZG0AGmjZtqhkzZig1NVVfffWVevbsqdy5c2vo0KHp6l6/fl0BAQGm9Js/f35T2gGAO4URCSADdrtdRYsWVYkSJfT8888rNjZWX3zxhaT/m4545ZVXFBkZqTJlykiSjhw5orZt2ypfvnzKnz+/WrZsqYMHDzrbTEtLU//+/ZUvXz4VKFBAgwcP1p9PqP/z1EZqaqqGDBmiYsWKyW63q3Tp0nr//fd18OBBNWzYUNLvDzaz2Wzq3LmzpN8fR52YmKjo6GgFBQWpUqVK+uyzz1z6+eqrr3T//fcrKChIDRs2dIkzq4YMGaL7779fefLkUcmSJTVs2DDduHEjXb13331XxYoVU548edS2bVtduHDB5fp7772nmJgYBQYGqmzZspoyZUqmfZ47d06dOnVSoUKFFBQUpPvuu08zZszIduwAzMOIBJAFQUFBOnPmjPP9ihUrFBoaqmXLlkmSbty4oSZNmqhmzZr6/vvv5e/vr9GjR6tp06baunWrAgICNG7cOM2cOVMffPCBYmJiNG7cOC1YsED//Oc/M+336aef1rp16zRp0iRVqlRJKSkp+vXXX1WsWDHNnz9fjz/+uHbv3q3Q0FAFBQVJkhITE/XRRx9p6tSpuu+++7RmzRo99dRTKlSokOrXr68jR46oTZs26tmzp5599llt3LhRAwYMyPbvJCQkRDNnzlRkZKS2bdumZ555RiEhIRo8eLCzzr59+zRv3jwtXrxYFy9eVLdu3dSjRw/NmTNHkjRnzhwNHz5cb731lqpUqaLNmzfrmWeeUXBwsOLi4tL1OWzYMO3YsUNff/21ChYsqH379unq1avZjh2AiQwALuLi4oyWLVsahmEYDofDWLZsmWG3242BAwc6rxcpUsRITU11fmb27NlGmTJlDIfD4SxLTU01goKCjG+++cYwDMOIiIgwxowZ47x+48YN495773X2ZRiGUb9+faNPnz6GYRjG7t27DUnGsmXLMoxz1apVhiTj3LlzzrJr164ZefLkMdauXetSt1u3bkaHDh0MwzCMoUOHGuXKlXO5PmTIkHRt/ZkkY8GCBZleHzt2rFG1alXn+xEjRhi5cuUyfvnlF2fZ119/bfj5+RnHjx83DMMwSpUqZXz88ccu7YwaNcqoWbOmYRiGkZKSYkgyNm/ebBiGYbRo0cLo0qVLpjEAuPMYkQAysGTJEuXNm1c3btyQw+FQx44dFR8f77xeoUIFl3URW7Zs0b59+xQSEuLSzrVr17R//35duHBBx48fV40aNZzX/P39Va1atXTTG7ckJycrV65cql+/fpbj3rdvn65cuaKHH37Ypfz69euqUqWKJGnnzp0ucUhSzZo1s9zHLZ9++qkmTZqk/fv369KlS7p586ZCQ0Nd6hQvXlz33HOPSz8Oh0O7d+9WSEiI9u/fr27duumZZ55x1rl586bCwsIy7PP555/X448/rqSkJDVu3FitWrVSrVq1sh07APOQSAAZaNiwod555x0FBAQoMjJS/v6uX5Xg4GCX95cuXVLVqlWdQ/Z/VKhQIbdiuDVVkR2XLl2SJH355Zcuf4FLv6/7MMu6devUqVMnJSQkqEmTJgoLC9PcuXM1bty4bMc6ffr0dIlNrly5MvxMs2bNdOjQIX311VdatmyZGjVqpJ49e+qNN95w/2YA3BYSCSADwcHBKl26dJbrP/jgg/r0009VuHDhdP8qvyUiIkLr169XvXr1JP3+L+9NmzbpwQcfzLB+hQoV5HA49N133yk2Njbd9VsjImlpac6ycuXKyW636/Dhw5mOZMTExDgXjt7y448//v1N/sHatWtVokQJvfTSS86yQ4cOpat3+PBhHTt2TJGRkc5+/Pz8VKZMGRUpUkSRkZE6cOCAOnXqlOW+CxUqpLi4OMXFxalu3boaNGgQiQRgIXZtACbo1KmTChYsqJYtW+r7779XSkqKVq9erd69e+uXX36RJPXp00evvfaaFi5cqF27dqlHjx5/eQZEVFSU4uLi1LVrVy1cuNDZ5rx58yRJJUqUkM1m05IlS3T69GldunRJISEhGjhwoPr166dZs2Zp//79SkpK0uTJkzVr1ixJ0nPPPae9e/dq0KBB2r17tz7++GPNnDkzW/d733336fDhw5o7d67279+vSZMmacGCBenqBQYGKi4uTlu2bNH333+v3r17q23btipatKgkKSEhQYmJiZo0aZL27Nmjbdu2acaMGRo/fnyG/Q4fPlyLFi3Svn37tH37di1ZskQxMTHZih2AuUgkABPkyZNHa9asUfHixdWmTRvFxMSoW7duunbtmnOEYsCAAfrXv/6luLg41axZUyEhIWrduvVftvvOO+/oiSeeUI8ePVS2bFk988wzunz5siTpnnvuUUJCgl588UUVKVJEvXr1kiSNGjVKw4YNU2JiomJiYtS0aVN9+eWXio6OlvT7uoX58+dr4cKFqlSpkqZOnapXX301W/f72GOPqV+/furVq5cqV66stWvXatiwYenqlS5dWm3atNEjjzyixo0bq2LFii7bO7t376733ntPM2bMUIUKFVS/fn3NnDnTGeufBQQEaOjQoapYsaLq1aunXLlyae7cudmKHYC5bEZmK70AAAD+BiMSAADAbSQSAADAbSQSAADAbSQSAADAbSQSAADAbSQSAADAbSQSAADAbSQSAADAbSQSAADAbSQSAADAbSQSAADAbSQSAADAbf8PkAtlXISM2hw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Resim 10"/>
          <p:cNvPicPr>
            <a:picLocks noChangeAspect="1"/>
          </p:cNvPicPr>
          <p:nvPr/>
        </p:nvPicPr>
        <p:blipFill>
          <a:blip r:embed="rId3"/>
          <a:stretch>
            <a:fillRect/>
          </a:stretch>
        </p:blipFill>
        <p:spPr>
          <a:xfrm>
            <a:off x="6180220" y="1303520"/>
            <a:ext cx="5586663" cy="479609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3" name="Dikdörtgen 2"/>
          <p:cNvSpPr/>
          <p:nvPr/>
        </p:nvSpPr>
        <p:spPr>
          <a:xfrm>
            <a:off x="990600" y="1458540"/>
            <a:ext cx="9200148" cy="4708981"/>
          </a:xfrm>
          <a:prstGeom prst="rect">
            <a:avLst/>
          </a:prstGeom>
        </p:spPr>
        <p:txBody>
          <a:bodyPr wrap="square">
            <a:spAutoFit/>
          </a:bodyPr>
          <a:lstStyle/>
          <a:p>
            <a:pPr algn="ctr"/>
            <a:r>
              <a:rPr lang="en-US" sz="2000" b="1" dirty="0">
                <a:solidFill>
                  <a:srgbClr val="0B49CB"/>
                </a:solidFill>
              </a:rPr>
              <a:t>Launch Site Factors and Characteristics</a:t>
            </a:r>
          </a:p>
          <a:p>
            <a:r>
              <a:rPr lang="en-US" sz="2000" b="1" dirty="0" smtClean="0">
                <a:solidFill>
                  <a:srgbClr val="0B49CB"/>
                </a:solidFill>
              </a:rPr>
              <a:t>Location Advantages:</a:t>
            </a:r>
          </a:p>
          <a:p>
            <a:pPr marL="742950" lvl="1" indent="-285750">
              <a:buFont typeface="Arial" panose="020B0604020202020204" pitchFamily="34" charset="0"/>
              <a:buChar char="•"/>
            </a:pPr>
            <a:r>
              <a:rPr lang="en-US" sz="2000" dirty="0" smtClean="0"/>
              <a:t>Proximity to the equator and coast for natural boosts and logistical ease.</a:t>
            </a:r>
          </a:p>
          <a:p>
            <a:r>
              <a:rPr lang="en-US" sz="2000" b="1" dirty="0" smtClean="0">
                <a:solidFill>
                  <a:srgbClr val="0B49CB"/>
                </a:solidFill>
              </a:rPr>
              <a:t>Launch Site Capacity:</a:t>
            </a:r>
          </a:p>
          <a:p>
            <a:pPr marL="742950" lvl="1" indent="-285750">
              <a:buFont typeface="Arial" panose="020B0604020202020204" pitchFamily="34" charset="0"/>
              <a:buChar char="•"/>
            </a:pPr>
            <a:r>
              <a:rPr lang="en-US" sz="2000" dirty="0" smtClean="0"/>
              <a:t>Higher flight volumes at sites correlate with increased success rates.</a:t>
            </a:r>
          </a:p>
          <a:p>
            <a:r>
              <a:rPr lang="en-US" sz="2000" b="1" dirty="0" smtClean="0">
                <a:solidFill>
                  <a:srgbClr val="0B49CB"/>
                </a:solidFill>
              </a:rPr>
              <a:t>KSC LC-39A Performance:</a:t>
            </a:r>
          </a:p>
          <a:p>
            <a:pPr marL="742950" lvl="1" indent="-285750">
              <a:buFont typeface="Arial" panose="020B0604020202020204" pitchFamily="34" charset="0"/>
              <a:buChar char="•"/>
            </a:pPr>
            <a:r>
              <a:rPr lang="en-US" sz="2000" dirty="0" smtClean="0"/>
              <a:t>Highest success rate overall and 100% for payloads under 5500 kg.</a:t>
            </a:r>
          </a:p>
          <a:p>
            <a:r>
              <a:rPr lang="en-US" sz="2000" b="1" dirty="0" smtClean="0">
                <a:solidFill>
                  <a:srgbClr val="0B49CB"/>
                </a:solidFill>
              </a:rPr>
              <a:t>Payload Mass Impact:</a:t>
            </a:r>
          </a:p>
          <a:p>
            <a:pPr marL="742950" lvl="1" indent="-285750">
              <a:buFont typeface="Arial" panose="020B0604020202020204" pitchFamily="34" charset="0"/>
              <a:buChar char="•"/>
            </a:pPr>
            <a:r>
              <a:rPr lang="en-US" sz="2000" dirty="0" smtClean="0"/>
              <a:t>Weak correlation with success rate; lighter payloads generally more successful.</a:t>
            </a:r>
          </a:p>
          <a:p>
            <a:r>
              <a:rPr lang="en-US" sz="2000" b="1" dirty="0" smtClean="0">
                <a:solidFill>
                  <a:srgbClr val="0B49CB"/>
                </a:solidFill>
              </a:rPr>
              <a:t>Launches above 7,000kg:</a:t>
            </a:r>
          </a:p>
          <a:p>
            <a:pPr marL="742950" lvl="1" indent="-285750">
              <a:buFont typeface="Arial" panose="020B0604020202020204" pitchFamily="34" charset="0"/>
              <a:buChar char="•"/>
            </a:pPr>
            <a:r>
              <a:rPr lang="en-US" sz="2000" dirty="0" smtClean="0"/>
              <a:t>Lower risk associated with higher payload mass.</a:t>
            </a:r>
          </a:p>
          <a:p>
            <a:r>
              <a:rPr lang="en-US" sz="2000" b="1" dirty="0" smtClean="0">
                <a:solidFill>
                  <a:srgbClr val="0B49CB"/>
                </a:solidFill>
              </a:rPr>
              <a:t>Orbit Success Rates:</a:t>
            </a:r>
          </a:p>
          <a:p>
            <a:pPr marL="742950" lvl="1" indent="-285750">
              <a:buFont typeface="Arial" panose="020B0604020202020204" pitchFamily="34" charset="0"/>
              <a:buChar char="•"/>
            </a:pPr>
            <a:r>
              <a:rPr lang="en-US" sz="2000" dirty="0" smtClean="0"/>
              <a:t>ES-L1, GEO, HEO, SSO, VLEO orbits show highest success rates.</a:t>
            </a:r>
          </a:p>
          <a:p>
            <a:r>
              <a:rPr lang="en-US" sz="2000" b="1" dirty="0" smtClean="0">
                <a:solidFill>
                  <a:srgbClr val="0B49CB"/>
                </a:solidFill>
              </a:rPr>
              <a:t>Launch Success Trends:</a:t>
            </a:r>
          </a:p>
          <a:p>
            <a:pPr marL="742950" lvl="1" indent="-285750">
              <a:buFont typeface="Arial" panose="020B0604020202020204" pitchFamily="34" charset="0"/>
              <a:buChar char="•"/>
            </a:pPr>
            <a:r>
              <a:rPr lang="en-US" sz="2000" dirty="0" smtClean="0"/>
              <a:t>Increase in success rates from 2013 to 2020.</a:t>
            </a:r>
          </a:p>
        </p:txBody>
      </p:sp>
    </p:spTree>
    <p:extLst>
      <p:ext uri="{BB962C8B-B14F-4D97-AF65-F5344CB8AC3E}">
        <p14:creationId xmlns:p14="http://schemas.microsoft.com/office/powerpoint/2010/main" val="179563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24181"/>
            <a:ext cx="10431838" cy="74067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US" sz="2200" dirty="0">
                <a:solidFill>
                  <a:schemeClr val="accent1"/>
                </a:solidFill>
                <a:latin typeface="Abadi" panose="020B0604020104020204" pitchFamily="34" charset="0"/>
              </a:rPr>
              <a:t>Problem Statement:</a:t>
            </a:r>
          </a:p>
          <a:p>
            <a:pPr marL="0" indent="0" algn="just">
              <a:spcBef>
                <a:spcPts val="1400"/>
              </a:spcBef>
              <a:buNone/>
            </a:pPr>
            <a:r>
              <a:rPr lang="en-US" sz="2200" dirty="0">
                <a:solidFill>
                  <a:schemeClr val="accent3">
                    <a:lumMod val="25000"/>
                  </a:schemeClr>
                </a:solidFill>
                <a:latin typeface="Abadi" panose="020B0604020104020204" pitchFamily="34" charset="0"/>
              </a:rPr>
              <a:t>- Central to the project is the challenge of predicting the successful landing of the Falcon 9's first stage.</a:t>
            </a:r>
          </a:p>
          <a:p>
            <a:pPr marL="0" indent="0" algn="just">
              <a:spcBef>
                <a:spcPts val="1400"/>
              </a:spcBef>
              <a:buNone/>
            </a:pPr>
            <a:r>
              <a:rPr lang="en-US" sz="2200" dirty="0">
                <a:solidFill>
                  <a:schemeClr val="accent3">
                    <a:lumMod val="25000"/>
                  </a:schemeClr>
                </a:solidFill>
                <a:latin typeface="Abadi" panose="020B0604020104020204" pitchFamily="34" charset="0"/>
              </a:rPr>
              <a:t>- The ability to accurately predict these landings is crucial; it directly impacts the cost and feasibility of space missions, as reusable rockets significantly reduce launch expenses.</a:t>
            </a:r>
          </a:p>
          <a:p>
            <a:pPr marL="0" indent="0" algn="just">
              <a:spcBef>
                <a:spcPts val="1400"/>
              </a:spcBef>
              <a:buNone/>
            </a:pPr>
            <a:r>
              <a:rPr lang="en-US" sz="2200" dirty="0" smtClean="0">
                <a:solidFill>
                  <a:schemeClr val="accent1"/>
                </a:solidFill>
                <a:latin typeface="Abadi" panose="020B0604020104020204" pitchFamily="34" charset="0"/>
              </a:rPr>
              <a:t>Purpose </a:t>
            </a:r>
            <a:r>
              <a:rPr lang="en-US" sz="2200" dirty="0">
                <a:solidFill>
                  <a:schemeClr val="accent1"/>
                </a:solidFill>
                <a:latin typeface="Abadi" panose="020B0604020104020204" pitchFamily="34" charset="0"/>
              </a:rPr>
              <a:t>of the Study:</a:t>
            </a:r>
          </a:p>
          <a:p>
            <a:pPr marL="0" indent="0" algn="just">
              <a:spcBef>
                <a:spcPts val="1400"/>
              </a:spcBef>
              <a:buNone/>
            </a:pPr>
            <a:r>
              <a:rPr lang="en-US" sz="2200" dirty="0">
                <a:solidFill>
                  <a:schemeClr val="accent3">
                    <a:lumMod val="25000"/>
                  </a:schemeClr>
                </a:solidFill>
                <a:latin typeface="Abadi" panose="020B0604020104020204" pitchFamily="34" charset="0"/>
              </a:rPr>
              <a:t>- The study aims to leverage machine learning techniques to develop a predictive model for the Falcon 9 first stage landings.</a:t>
            </a:r>
          </a:p>
          <a:p>
            <a:pPr algn="just">
              <a:spcBef>
                <a:spcPts val="1400"/>
              </a:spcBef>
              <a:buFontTx/>
              <a:buChar char="-"/>
            </a:pPr>
            <a:r>
              <a:rPr lang="en-US" sz="2200" dirty="0" smtClean="0">
                <a:solidFill>
                  <a:schemeClr val="accent3">
                    <a:lumMod val="25000"/>
                  </a:schemeClr>
                </a:solidFill>
                <a:latin typeface="Abadi" panose="020B0604020104020204" pitchFamily="34" charset="0"/>
              </a:rPr>
              <a:t>By </a:t>
            </a:r>
            <a:r>
              <a:rPr lang="en-US" sz="2200" dirty="0">
                <a:solidFill>
                  <a:schemeClr val="accent3">
                    <a:lumMod val="25000"/>
                  </a:schemeClr>
                </a:solidFill>
                <a:latin typeface="Abadi" panose="020B0604020104020204" pitchFamily="34" charset="0"/>
              </a:rPr>
              <a:t>accurately forecasting these landings, the study seeks to enhance the efficiency and cost-effectiveness of </a:t>
            </a:r>
            <a:r>
              <a:rPr lang="en-US" sz="2200" dirty="0" err="1">
                <a:solidFill>
                  <a:schemeClr val="accent3">
                    <a:lumMod val="25000"/>
                  </a:schemeClr>
                </a:solidFill>
                <a:latin typeface="Abadi" panose="020B0604020104020204" pitchFamily="34" charset="0"/>
              </a:rPr>
              <a:t>SpaceX's</a:t>
            </a:r>
            <a:r>
              <a:rPr lang="en-US" sz="2200" dirty="0">
                <a:solidFill>
                  <a:schemeClr val="accent3">
                    <a:lumMod val="25000"/>
                  </a:schemeClr>
                </a:solidFill>
                <a:latin typeface="Abadi" panose="020B0604020104020204" pitchFamily="34" charset="0"/>
              </a:rPr>
              <a:t> launch </a:t>
            </a:r>
            <a:r>
              <a:rPr lang="en-US" sz="2200" dirty="0" smtClean="0">
                <a:solidFill>
                  <a:schemeClr val="accent3">
                    <a:lumMod val="25000"/>
                  </a:schemeClr>
                </a:solidFill>
                <a:latin typeface="Abadi" panose="020B0604020104020204" pitchFamily="34" charset="0"/>
              </a:rPr>
              <a:t>operations.</a:t>
            </a:r>
          </a:p>
        </p:txBody>
      </p:sp>
    </p:spTree>
    <p:extLst>
      <p:ext uri="{BB962C8B-B14F-4D97-AF65-F5344CB8AC3E}">
        <p14:creationId xmlns:p14="http://schemas.microsoft.com/office/powerpoint/2010/main" val="1740871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Dikdörtgen 1"/>
          <p:cNvSpPr/>
          <p:nvPr/>
        </p:nvSpPr>
        <p:spPr>
          <a:xfrm>
            <a:off x="990599" y="5425408"/>
            <a:ext cx="10150643" cy="646331"/>
          </a:xfrm>
          <a:prstGeom prst="rect">
            <a:avLst/>
          </a:prstGeom>
        </p:spPr>
        <p:txBody>
          <a:bodyPr wrap="square">
            <a:spAutoFit/>
          </a:bodyPr>
          <a:lstStyle/>
          <a:p>
            <a:r>
              <a:rPr lang="en-US" dirty="0">
                <a:solidFill>
                  <a:srgbClr val="0F0F0F"/>
                </a:solidFill>
                <a:latin typeface="Söhne"/>
              </a:rPr>
              <a:t>These conclusions reflect a combination of machine learning model performance, strategic site location, and the evolution of </a:t>
            </a:r>
            <a:r>
              <a:rPr lang="en-US" dirty="0" err="1">
                <a:solidFill>
                  <a:srgbClr val="0F0F0F"/>
                </a:solidFill>
                <a:latin typeface="Söhne"/>
              </a:rPr>
              <a:t>SpaceX's</a:t>
            </a:r>
            <a:r>
              <a:rPr lang="en-US" dirty="0">
                <a:solidFill>
                  <a:srgbClr val="0F0F0F"/>
                </a:solidFill>
                <a:latin typeface="Söhne"/>
              </a:rPr>
              <a:t> capabilities and technological advancements over time.</a:t>
            </a:r>
            <a:endParaRPr lang="en-US" dirty="0"/>
          </a:p>
        </p:txBody>
      </p:sp>
      <p:sp>
        <p:nvSpPr>
          <p:cNvPr id="3" name="Dikdörtgen 2"/>
          <p:cNvSpPr/>
          <p:nvPr/>
        </p:nvSpPr>
        <p:spPr>
          <a:xfrm>
            <a:off x="990599" y="1087699"/>
            <a:ext cx="10467373" cy="4278094"/>
          </a:xfrm>
          <a:prstGeom prst="rect">
            <a:avLst/>
          </a:prstGeom>
        </p:spPr>
        <p:txBody>
          <a:bodyPr wrap="square">
            <a:spAutoFit/>
          </a:bodyPr>
          <a:lstStyle/>
          <a:p>
            <a:pPr algn="ctr"/>
            <a:r>
              <a:rPr lang="en-US" sz="2000" b="1" dirty="0" smtClean="0">
                <a:solidFill>
                  <a:srgbClr val="0B49CB"/>
                </a:solidFill>
              </a:rPr>
              <a:t>Model </a:t>
            </a:r>
            <a:r>
              <a:rPr lang="en-US" sz="2000" b="1" dirty="0">
                <a:solidFill>
                  <a:srgbClr val="0B49CB"/>
                </a:solidFill>
              </a:rPr>
              <a:t>Performance and Broader Insights</a:t>
            </a:r>
          </a:p>
          <a:p>
            <a:r>
              <a:rPr lang="en-US" b="1" dirty="0">
                <a:solidFill>
                  <a:srgbClr val="0B49CB"/>
                </a:solidFill>
              </a:rPr>
              <a:t>Knowledge and Experience:</a:t>
            </a:r>
          </a:p>
          <a:p>
            <a:pPr marL="742950" lvl="1" indent="-285750">
              <a:buFont typeface="Arial" panose="020B0604020202020204" pitchFamily="34" charset="0"/>
              <a:buChar char="•"/>
            </a:pPr>
            <a:r>
              <a:rPr lang="en-US" dirty="0"/>
              <a:t>Accumulated launches and experience enhance success rates.</a:t>
            </a:r>
          </a:p>
          <a:p>
            <a:r>
              <a:rPr lang="en-US" b="1" dirty="0">
                <a:solidFill>
                  <a:srgbClr val="0B49CB"/>
                </a:solidFill>
              </a:rPr>
              <a:t>Mission Outcomes:</a:t>
            </a:r>
          </a:p>
          <a:p>
            <a:pPr marL="742950" lvl="1" indent="-285750">
              <a:buFont typeface="Arial" panose="020B0604020202020204" pitchFamily="34" charset="0"/>
              <a:buChar char="•"/>
            </a:pPr>
            <a:r>
              <a:rPr lang="en-US" dirty="0"/>
              <a:t>General trend of successful missions; improvement in successful landings over time.</a:t>
            </a:r>
          </a:p>
          <a:p>
            <a:r>
              <a:rPr lang="en-US" b="1" dirty="0">
                <a:solidFill>
                  <a:srgbClr val="0B49CB"/>
                </a:solidFill>
              </a:rPr>
              <a:t>Model Performance:</a:t>
            </a:r>
          </a:p>
          <a:p>
            <a:pPr marL="742950" lvl="1" indent="-285750">
              <a:buFont typeface="Arial" panose="020B0604020202020204" pitchFamily="34" charset="0"/>
              <a:buChar char="•"/>
            </a:pPr>
            <a:r>
              <a:rPr lang="en-US" dirty="0"/>
              <a:t>Logistic Regression, Decision Tree, and KNN all show 0.8333 test set accuracy.</a:t>
            </a:r>
          </a:p>
          <a:p>
            <a:r>
              <a:rPr lang="en-US" b="1" dirty="0">
                <a:solidFill>
                  <a:srgbClr val="0B49CB"/>
                </a:solidFill>
              </a:rPr>
              <a:t>Decision Tree Classifier:</a:t>
            </a:r>
          </a:p>
          <a:p>
            <a:pPr marL="742950" lvl="1" indent="-285750">
              <a:buFont typeface="Arial" panose="020B0604020202020204" pitchFamily="34" charset="0"/>
              <a:buChar char="•"/>
            </a:pPr>
            <a:r>
              <a:rPr lang="en-US" dirty="0"/>
              <a:t>Best model for launch predictions.</a:t>
            </a:r>
          </a:p>
          <a:p>
            <a:pPr marL="742950" lvl="1" indent="-285750">
              <a:buFont typeface="Arial" panose="020B0604020202020204" pitchFamily="34" charset="0"/>
              <a:buChar char="•"/>
            </a:pPr>
            <a:r>
              <a:rPr lang="en-US" dirty="0"/>
              <a:t>Highest classification accuracy on validation data with an accuracy of </a:t>
            </a:r>
            <a:r>
              <a:rPr lang="en-US" dirty="0" smtClean="0"/>
              <a:t>0.875</a:t>
            </a:r>
            <a:r>
              <a:rPr lang="tr-TR" dirty="0" smtClean="0"/>
              <a:t>.</a:t>
            </a:r>
          </a:p>
          <a:p>
            <a:r>
              <a:rPr lang="en-US" b="1" dirty="0" smtClean="0"/>
              <a:t>Data </a:t>
            </a:r>
            <a:r>
              <a:rPr lang="en-US" b="1" dirty="0"/>
              <a:t>Source Analysis:</a:t>
            </a:r>
          </a:p>
          <a:p>
            <a:pPr marL="742950" lvl="1" indent="-285750">
              <a:buFont typeface="Arial" panose="020B0604020202020204" pitchFamily="34" charset="0"/>
              <a:buChar char="•"/>
            </a:pPr>
            <a:r>
              <a:rPr lang="en-US" dirty="0"/>
              <a:t>Diverse data sources underscore the importance of data-driven decisions.</a:t>
            </a:r>
          </a:p>
          <a:p>
            <a:r>
              <a:rPr lang="en-US" b="1" dirty="0">
                <a:solidFill>
                  <a:srgbClr val="0B49CB"/>
                </a:solidFill>
              </a:rPr>
              <a:t>Overall Conclusions:</a:t>
            </a:r>
          </a:p>
          <a:p>
            <a:pPr marL="742950" lvl="1" indent="-285750">
              <a:buFont typeface="Arial" panose="020B0604020202020204" pitchFamily="34" charset="0"/>
              <a:buChar char="•"/>
            </a:pPr>
            <a:r>
              <a:rPr lang="en-US" dirty="0"/>
              <a:t>Findings reflect a blend of machine learning model performance, strategic site location, and </a:t>
            </a:r>
            <a:r>
              <a:rPr lang="en-US" dirty="0" err="1"/>
              <a:t>SpaceX’s</a:t>
            </a:r>
            <a:r>
              <a:rPr lang="en-US" dirty="0"/>
              <a:t> evolving capabilities and technology.</a:t>
            </a:r>
          </a:p>
        </p:txBody>
      </p:sp>
    </p:spTree>
    <p:extLst>
      <p:ext uri="{BB962C8B-B14F-4D97-AF65-F5344CB8AC3E}">
        <p14:creationId xmlns:p14="http://schemas.microsoft.com/office/powerpoint/2010/main" val="550925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Dikdörtgen 1"/>
          <p:cNvSpPr/>
          <p:nvPr/>
        </p:nvSpPr>
        <p:spPr>
          <a:xfrm>
            <a:off x="770011" y="1575412"/>
            <a:ext cx="10906174" cy="1200329"/>
          </a:xfrm>
          <a:prstGeom prst="rect">
            <a:avLst/>
          </a:prstGeom>
        </p:spPr>
        <p:txBody>
          <a:bodyPr wrap="square">
            <a:spAutoFit/>
          </a:bodyPr>
          <a:lstStyle/>
          <a:p>
            <a:r>
              <a:rPr lang="en-US" sz="3600" dirty="0">
                <a:solidFill>
                  <a:srgbClr val="292929"/>
                </a:solidFill>
                <a:latin typeface="MicrosoftSansSerif"/>
              </a:rPr>
              <a:t>All </a:t>
            </a:r>
            <a:r>
              <a:rPr lang="tr-TR" sz="3600" dirty="0" err="1" smtClean="0">
                <a:solidFill>
                  <a:srgbClr val="292929"/>
                </a:solidFill>
                <a:latin typeface="MicrosoftSansSerif"/>
              </a:rPr>
              <a:t>pertinent</a:t>
            </a:r>
            <a:r>
              <a:rPr lang="tr-TR" sz="3600" dirty="0" smtClean="0">
                <a:solidFill>
                  <a:srgbClr val="292929"/>
                </a:solidFill>
                <a:latin typeface="MicrosoftSansSerif"/>
              </a:rPr>
              <a:t> </a:t>
            </a:r>
            <a:r>
              <a:rPr lang="en-US" sz="3600" dirty="0" smtClean="0">
                <a:solidFill>
                  <a:srgbClr val="292929"/>
                </a:solidFill>
                <a:latin typeface="MicrosoftSansSerif"/>
              </a:rPr>
              <a:t>codes </a:t>
            </a:r>
            <a:r>
              <a:rPr lang="en-US" sz="3600" dirty="0">
                <a:solidFill>
                  <a:srgbClr val="292929"/>
                </a:solidFill>
                <a:latin typeface="MicrosoftSansSerif"/>
              </a:rPr>
              <a:t>can be found on </a:t>
            </a:r>
            <a:endParaRPr lang="tr-TR" sz="3600" smtClean="0">
              <a:solidFill>
                <a:srgbClr val="292929"/>
              </a:solidFill>
              <a:latin typeface="MicrosoftSansSerif"/>
            </a:endParaRPr>
          </a:p>
          <a:p>
            <a:r>
              <a:rPr lang="tr-TR" sz="3600" smtClean="0">
                <a:solidFill>
                  <a:srgbClr val="000000"/>
                </a:solidFill>
                <a:latin typeface="MicrosoftSansSerif"/>
              </a:rPr>
              <a:t>GitHub</a:t>
            </a:r>
            <a:r>
              <a:rPr lang="tr-TR" sz="3600" dirty="0" smtClean="0">
                <a:solidFill>
                  <a:srgbClr val="000000"/>
                </a:solidFill>
                <a:latin typeface="MicrosoftSansSerif"/>
              </a:rPr>
              <a:t> repo:  </a:t>
            </a:r>
            <a:r>
              <a:rPr lang="tr-TR" sz="3600" dirty="0">
                <a:solidFill>
                  <a:srgbClr val="000000"/>
                </a:solidFill>
                <a:latin typeface="MicrosoftSansSerif"/>
              </a:rPr>
              <a:t>https://github.com/muhsinider/testrepo</a:t>
            </a:r>
            <a:endParaRPr lang="tr-TR" sz="3600" dirty="0"/>
          </a:p>
        </p:txBody>
      </p:sp>
    </p:spTree>
    <p:extLst>
      <p:ext uri="{BB962C8B-B14F-4D97-AF65-F5344CB8AC3E}">
        <p14:creationId xmlns:p14="http://schemas.microsoft.com/office/powerpoint/2010/main" val="341000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Metin kutusu 1"/>
          <p:cNvSpPr txBox="1"/>
          <p:nvPr/>
        </p:nvSpPr>
        <p:spPr>
          <a:xfrm flipH="1">
            <a:off x="757988" y="4040924"/>
            <a:ext cx="5499592" cy="1754326"/>
          </a:xfrm>
          <a:prstGeom prst="rect">
            <a:avLst/>
          </a:prstGeom>
          <a:solidFill>
            <a:srgbClr val="FFC000"/>
          </a:solidFill>
        </p:spPr>
        <p:txBody>
          <a:bodyPr wrap="square" rtlCol="0">
            <a:spAutoFit/>
          </a:bodyPr>
          <a:lstStyle/>
          <a:p>
            <a:r>
              <a:rPr lang="tr-TR" sz="3600" dirty="0"/>
              <a:t> </a:t>
            </a:r>
            <a:r>
              <a:rPr lang="tr-TR" sz="3600" dirty="0" smtClean="0"/>
              <a:t>            </a:t>
            </a:r>
            <a:r>
              <a:rPr lang="tr-TR" sz="3600" dirty="0" err="1" smtClean="0"/>
              <a:t>Coursera</a:t>
            </a:r>
            <a:endParaRPr lang="tr-TR" sz="3600" dirty="0" smtClean="0"/>
          </a:p>
          <a:p>
            <a:r>
              <a:rPr lang="en-US" sz="3600" b="1" dirty="0"/>
              <a:t>Applied Data Science </a:t>
            </a:r>
            <a:r>
              <a:rPr lang="en-US" sz="3600" b="1" dirty="0" smtClean="0"/>
              <a:t>Capstone</a:t>
            </a:r>
            <a:r>
              <a:rPr lang="tr-TR" sz="3600" b="1" dirty="0" smtClean="0"/>
              <a:t> Project</a:t>
            </a:r>
            <a:endParaRPr lang="en-US" sz="3600" b="1" dirty="0"/>
          </a:p>
        </p:txBody>
      </p:sp>
      <p:pic>
        <p:nvPicPr>
          <p:cNvPr id="3" name="Resim 2"/>
          <p:cNvPicPr>
            <a:picLocks noChangeAspect="1"/>
          </p:cNvPicPr>
          <p:nvPr/>
        </p:nvPicPr>
        <p:blipFill>
          <a:blip r:embed="rId3"/>
          <a:stretch>
            <a:fillRect/>
          </a:stretch>
        </p:blipFill>
        <p:spPr>
          <a:xfrm>
            <a:off x="4043178" y="4076128"/>
            <a:ext cx="2214402" cy="772685"/>
          </a:xfrm>
          <a:prstGeom prst="rect">
            <a:avLst/>
          </a:prstGeom>
        </p:spPr>
      </p:pic>
      <p:pic>
        <p:nvPicPr>
          <p:cNvPr id="3076" name="Picture 4" descr="IB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822325"/>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4" name="Resim 3"/>
          <p:cNvPicPr>
            <a:picLocks noChangeAspect="1"/>
          </p:cNvPicPr>
          <p:nvPr/>
        </p:nvPicPr>
        <p:blipFill>
          <a:blip r:embed="rId5"/>
          <a:stretch>
            <a:fillRect/>
          </a:stretch>
        </p:blipFill>
        <p:spPr>
          <a:xfrm>
            <a:off x="891639" y="3897513"/>
            <a:ext cx="1129917" cy="1129917"/>
          </a:xfrm>
          <a:prstGeom prst="rect">
            <a:avLst/>
          </a:prstGeom>
        </p:spPr>
      </p:pic>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46724"/>
            <a:ext cx="9767223" cy="50804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smtClean="0">
                <a:solidFill>
                  <a:schemeClr val="accent1"/>
                </a:solidFill>
                <a:latin typeface="Abadi" panose="020B0604020104020204" pitchFamily="34" charset="0"/>
              </a:rPr>
              <a:t>Scope </a:t>
            </a:r>
            <a:r>
              <a:rPr lang="en-US" sz="2200" dirty="0">
                <a:solidFill>
                  <a:schemeClr val="accent1"/>
                </a:solidFill>
                <a:latin typeface="Abadi" panose="020B0604020104020204" pitchFamily="34" charset="0"/>
              </a:rPr>
              <a:t>of the Study:</a:t>
            </a:r>
          </a:p>
          <a:p>
            <a:pPr marL="0" indent="0" algn="just">
              <a:spcBef>
                <a:spcPts val="1400"/>
              </a:spcBef>
              <a:buNone/>
            </a:pPr>
            <a:r>
              <a:rPr lang="en-US" sz="2200" dirty="0">
                <a:solidFill>
                  <a:schemeClr val="accent3">
                    <a:lumMod val="25000"/>
                  </a:schemeClr>
                </a:solidFill>
                <a:latin typeface="Abadi" panose="020B0604020104020204" pitchFamily="34" charset="0"/>
              </a:rPr>
              <a:t>- The analysis encompasses data gathered through web scraping and APIs, focusing on various parameters of Falcon 9 launches.</a:t>
            </a:r>
          </a:p>
          <a:p>
            <a:pPr algn="just">
              <a:spcBef>
                <a:spcPts val="1400"/>
              </a:spcBef>
              <a:buFontTx/>
              <a:buChar char="-"/>
            </a:pPr>
            <a:r>
              <a:rPr lang="en-US" sz="2200" dirty="0" smtClean="0">
                <a:solidFill>
                  <a:schemeClr val="accent3">
                    <a:lumMod val="25000"/>
                  </a:schemeClr>
                </a:solidFill>
                <a:latin typeface="Abadi" panose="020B0604020104020204" pitchFamily="34" charset="0"/>
              </a:rPr>
              <a:t>While </a:t>
            </a:r>
            <a:r>
              <a:rPr lang="en-US" sz="2200" dirty="0">
                <a:solidFill>
                  <a:schemeClr val="accent3">
                    <a:lumMod val="25000"/>
                  </a:schemeClr>
                </a:solidFill>
                <a:latin typeface="Abadi" panose="020B0604020104020204" pitchFamily="34" charset="0"/>
              </a:rPr>
              <a:t>comprehensive, the study concentrates on specific launch conditions and variables, with acknowledgment of its limitations in terms of the breadth of launch data </a:t>
            </a:r>
            <a:r>
              <a:rPr lang="en-US" sz="2200" dirty="0" smtClean="0">
                <a:solidFill>
                  <a:schemeClr val="accent3">
                    <a:lumMod val="25000"/>
                  </a:schemeClr>
                </a:solidFill>
                <a:latin typeface="Abadi" panose="020B0604020104020204" pitchFamily="34" charset="0"/>
              </a:rPr>
              <a:t>considered.</a:t>
            </a:r>
            <a:endParaRPr lang="tr-TR" sz="2200" dirty="0" smtClean="0">
              <a:solidFill>
                <a:schemeClr val="accent3">
                  <a:lumMod val="25000"/>
                </a:schemeClr>
              </a:solidFill>
              <a:latin typeface="Abadi" panose="020B0604020104020204" pitchFamily="34" charset="0"/>
            </a:endParaRPr>
          </a:p>
          <a:p>
            <a:pPr marL="0" indent="0" algn="just">
              <a:spcBef>
                <a:spcPts val="1400"/>
              </a:spcBef>
              <a:buNone/>
            </a:pPr>
            <a:r>
              <a:rPr lang="en-US" sz="2200" dirty="0" smtClean="0">
                <a:solidFill>
                  <a:schemeClr val="accent1"/>
                </a:solidFill>
                <a:latin typeface="Abadi" panose="020B0604020104020204" pitchFamily="34" charset="0"/>
              </a:rPr>
              <a:t>Structure </a:t>
            </a:r>
            <a:r>
              <a:rPr lang="en-US" sz="2200" dirty="0">
                <a:solidFill>
                  <a:schemeClr val="accent1"/>
                </a:solidFill>
                <a:latin typeface="Abadi" panose="020B0604020104020204" pitchFamily="34" charset="0"/>
              </a:rPr>
              <a:t>of the Report:</a:t>
            </a:r>
          </a:p>
          <a:p>
            <a:pPr marL="0" indent="0" algn="just">
              <a:spcBef>
                <a:spcPts val="1400"/>
              </a:spcBef>
              <a:buNone/>
            </a:pPr>
            <a:r>
              <a:rPr lang="en-US" sz="2200" dirty="0">
                <a:solidFill>
                  <a:schemeClr val="accent3">
                    <a:lumMod val="25000"/>
                  </a:schemeClr>
                </a:solidFill>
                <a:latin typeface="Abadi" panose="020B0604020104020204" pitchFamily="34" charset="0"/>
              </a:rPr>
              <a:t>- Following this introduction, the report will detail the methodologies employed in data collection and analysis.</a:t>
            </a:r>
          </a:p>
          <a:p>
            <a:pPr marL="0" indent="0" algn="just">
              <a:spcBef>
                <a:spcPts val="1400"/>
              </a:spcBef>
              <a:buNone/>
            </a:pPr>
            <a:r>
              <a:rPr lang="en-US" sz="2200" dirty="0">
                <a:solidFill>
                  <a:schemeClr val="accent3">
                    <a:lumMod val="25000"/>
                  </a:schemeClr>
                </a:solidFill>
                <a:latin typeface="Abadi" panose="020B0604020104020204" pitchFamily="34" charset="0"/>
              </a:rPr>
              <a:t>- Subsequent sections will present the results, discuss key findings, and provide conclusions and recommendations based on the study.</a:t>
            </a:r>
          </a:p>
          <a:p>
            <a:pPr marL="0" indent="0">
              <a:spcBef>
                <a:spcPts val="1400"/>
              </a:spcBef>
              <a:buNone/>
            </a:pPr>
            <a:endParaRPr lang="tr-TR" sz="2200" dirty="0" smtClean="0">
              <a:solidFill>
                <a:schemeClr val="accent3">
                  <a:lumMod val="25000"/>
                </a:schemeClr>
              </a:solidFill>
              <a:latin typeface="Abadi" panose="020B0604020104020204" pitchFamily="34" charset="0"/>
            </a:endParaRP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999062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a:t>
            </a:r>
            <a:r>
              <a:rPr lang="en-US" sz="7600" dirty="0">
                <a:solidFill>
                  <a:schemeClr val="bg2">
                    <a:lumMod val="50000"/>
                  </a:schemeClr>
                </a:solidFill>
                <a:latin typeface="Abadi"/>
              </a:rPr>
              <a:t>was collected through direct API calls to </a:t>
            </a:r>
            <a:r>
              <a:rPr lang="en-US" sz="7600" dirty="0" err="1">
                <a:solidFill>
                  <a:schemeClr val="bg2">
                    <a:lumMod val="50000"/>
                  </a:schemeClr>
                </a:solidFill>
                <a:latin typeface="Abadi"/>
              </a:rPr>
              <a:t>SpaceX's</a:t>
            </a:r>
            <a:r>
              <a:rPr lang="en-US" sz="7600" dirty="0">
                <a:solidFill>
                  <a:schemeClr val="bg2">
                    <a:lumMod val="50000"/>
                  </a:schemeClr>
                </a:solidFill>
                <a:latin typeface="Abadi"/>
              </a:rPr>
              <a:t> endpoints, which provide structured JSON </a:t>
            </a:r>
            <a:r>
              <a:rPr lang="en-US" sz="7600" dirty="0" smtClean="0">
                <a:solidFill>
                  <a:schemeClr val="bg2">
                    <a:lumMod val="50000"/>
                  </a:schemeClr>
                </a:solidFill>
                <a:latin typeface="Abadi"/>
              </a:rPr>
              <a:t>data</a:t>
            </a:r>
            <a:r>
              <a:rPr lang="tr-TR" sz="7600" dirty="0">
                <a:solidFill>
                  <a:schemeClr val="bg2">
                    <a:lumMod val="50000"/>
                  </a:schemeClr>
                </a:solidFill>
                <a:latin typeface="Abadi"/>
              </a:rPr>
              <a:t> </a:t>
            </a:r>
            <a:r>
              <a:rPr lang="tr-TR" sz="7600" dirty="0" err="1">
                <a:solidFill>
                  <a:schemeClr val="bg2">
                    <a:lumMod val="50000"/>
                  </a:schemeClr>
                </a:solidFill>
                <a:latin typeface="Abadi"/>
              </a:rPr>
              <a:t>Python</a:t>
            </a:r>
            <a:r>
              <a:rPr lang="tr-TR" sz="7600" dirty="0">
                <a:solidFill>
                  <a:schemeClr val="bg2">
                    <a:lumMod val="50000"/>
                  </a:schemeClr>
                </a:solidFill>
                <a:latin typeface="Abadi"/>
              </a:rPr>
              <a:t> </a:t>
            </a:r>
            <a:r>
              <a:rPr lang="tr-TR" sz="7600" dirty="0" err="1" smtClean="0">
                <a:solidFill>
                  <a:schemeClr val="bg2">
                    <a:lumMod val="50000"/>
                  </a:schemeClr>
                </a:solidFill>
                <a:latin typeface="Abadi"/>
              </a:rPr>
              <a:t>libraries</a:t>
            </a:r>
            <a:r>
              <a:rPr lang="tr-TR" sz="7600" dirty="0" smtClean="0">
                <a:solidFill>
                  <a:schemeClr val="bg2">
                    <a:lumMod val="50000"/>
                  </a:schemeClr>
                </a:solidFill>
                <a:latin typeface="Abadi"/>
              </a:rPr>
              <a:t> </a:t>
            </a:r>
            <a:r>
              <a:rPr lang="tr-TR" sz="7600" dirty="0" err="1" smtClean="0">
                <a:solidFill>
                  <a:schemeClr val="bg2">
                    <a:lumMod val="50000"/>
                  </a:schemeClr>
                </a:solidFill>
                <a:latin typeface="Abadi"/>
              </a:rPr>
              <a:t>were</a:t>
            </a:r>
            <a:r>
              <a:rPr lang="tr-TR" sz="7600" dirty="0" smtClean="0">
                <a:solidFill>
                  <a:schemeClr val="bg2">
                    <a:lumMod val="50000"/>
                  </a:schemeClr>
                </a:solidFill>
                <a:latin typeface="Abadi"/>
              </a:rPr>
              <a:t> </a:t>
            </a:r>
            <a:r>
              <a:rPr lang="tr-TR" sz="7600" dirty="0" err="1" smtClean="0">
                <a:solidFill>
                  <a:schemeClr val="bg2">
                    <a:lumMod val="50000"/>
                  </a:schemeClr>
                </a:solidFill>
                <a:latin typeface="Abadi"/>
              </a:rPr>
              <a:t>used</a:t>
            </a:r>
            <a:r>
              <a:rPr lang="tr-TR" sz="7600" dirty="0" smtClean="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Data </a:t>
            </a:r>
            <a:r>
              <a:rPr lang="en-US" sz="7600" dirty="0" smtClean="0">
                <a:solidFill>
                  <a:schemeClr val="bg2">
                    <a:lumMod val="50000"/>
                  </a:schemeClr>
                </a:solidFill>
                <a:latin typeface="Abadi"/>
              </a:rPr>
              <a:t>was</a:t>
            </a:r>
            <a:r>
              <a:rPr lang="tr-TR" sz="7600" dirty="0" smtClean="0">
                <a:solidFill>
                  <a:schemeClr val="bg2">
                    <a:lumMod val="50000"/>
                  </a:schemeClr>
                </a:solidFill>
                <a:latin typeface="Abadi"/>
              </a:rPr>
              <a:t> </a:t>
            </a:r>
            <a:r>
              <a:rPr lang="tr-TR" sz="7600" dirty="0" err="1" smtClean="0">
                <a:solidFill>
                  <a:schemeClr val="bg2">
                    <a:lumMod val="50000"/>
                  </a:schemeClr>
                </a:solidFill>
                <a:latin typeface="Abadi"/>
              </a:rPr>
              <a:t>also</a:t>
            </a:r>
            <a:r>
              <a:rPr lang="en-US" sz="7600" dirty="0" smtClean="0">
                <a:solidFill>
                  <a:schemeClr val="bg2">
                    <a:lumMod val="50000"/>
                  </a:schemeClr>
                </a:solidFill>
                <a:latin typeface="Abadi"/>
              </a:rPr>
              <a:t> </a:t>
            </a:r>
            <a:r>
              <a:rPr lang="en-US" sz="7600" dirty="0">
                <a:solidFill>
                  <a:schemeClr val="bg2">
                    <a:lumMod val="50000"/>
                  </a:schemeClr>
                </a:solidFill>
                <a:latin typeface="Abadi"/>
              </a:rPr>
              <a:t>collected using </a:t>
            </a:r>
            <a:r>
              <a:rPr lang="en-US" sz="7600" dirty="0" smtClean="0">
                <a:solidFill>
                  <a:schemeClr val="bg2">
                    <a:lumMod val="50000"/>
                  </a:schemeClr>
                </a:solidFill>
                <a:latin typeface="Abadi"/>
              </a:rPr>
              <a:t>web </a:t>
            </a:r>
            <a:r>
              <a:rPr lang="en-US" sz="7600" dirty="0">
                <a:solidFill>
                  <a:schemeClr val="bg2">
                    <a:lumMod val="50000"/>
                  </a:schemeClr>
                </a:solidFill>
                <a:latin typeface="Abadi"/>
              </a:rPr>
              <a:t>scraping from Wikipedia.</a:t>
            </a:r>
            <a:r>
              <a:rPr lang="tr-TR" sz="7600" dirty="0" smtClean="0">
                <a:solidFill>
                  <a:schemeClr val="bg2">
                    <a:lumMod val="50000"/>
                  </a:schemeClr>
                </a:solidFill>
                <a:latin typeface="Abadi"/>
              </a:rPr>
              <a:t> </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One hot encoding was applied to categorical </a:t>
            </a:r>
            <a:r>
              <a:rPr lang="en-US" sz="7600" dirty="0" smtClean="0">
                <a:solidFill>
                  <a:schemeClr val="bg2">
                    <a:lumMod val="50000"/>
                  </a:schemeClr>
                </a:solidFill>
                <a:latin typeface="Abadi"/>
              </a:rPr>
              <a:t>features</a:t>
            </a:r>
          </a:p>
          <a:p>
            <a:pPr>
              <a:lnSpc>
                <a:spcPct val="120000"/>
              </a:lnSpc>
              <a:spcBef>
                <a:spcPts val="1400"/>
              </a:spcBef>
            </a:pPr>
            <a:r>
              <a:rPr lang="en-US" sz="88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9652" y="154538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collection was done using get request </a:t>
            </a:r>
            <a:r>
              <a:rPr lang="tr-TR" sz="2200" dirty="0" err="1">
                <a:solidFill>
                  <a:schemeClr val="accent3">
                    <a:lumMod val="25000"/>
                  </a:schemeClr>
                </a:solidFill>
                <a:latin typeface="Abadi" panose="020B0604020104020204" pitchFamily="34" charset="0"/>
              </a:rPr>
              <a:t>by</a:t>
            </a:r>
            <a:r>
              <a:rPr lang="tr-T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send</a:t>
            </a:r>
            <a:r>
              <a:rPr lang="tr-TR" sz="2200" dirty="0" err="1">
                <a:solidFill>
                  <a:schemeClr val="accent3">
                    <a:lumMod val="25000"/>
                  </a:schemeClr>
                </a:solidFill>
                <a:latin typeface="Abadi" panose="020B0604020104020204" pitchFamily="34" charset="0"/>
              </a:rPr>
              <a:t>ing</a:t>
            </a:r>
            <a:r>
              <a:rPr lang="en-US" sz="2200" dirty="0">
                <a:solidFill>
                  <a:schemeClr val="accent3">
                    <a:lumMod val="25000"/>
                  </a:schemeClr>
                </a:solidFill>
                <a:latin typeface="Abadi" panose="020B0604020104020204" pitchFamily="34" charset="0"/>
              </a:rPr>
              <a:t> HTTP requests </a:t>
            </a:r>
            <a:r>
              <a:rPr lang="en-US" sz="2200" dirty="0" smtClean="0">
                <a:solidFill>
                  <a:schemeClr val="accent3">
                    <a:lumMod val="25000"/>
                  </a:schemeClr>
                </a:solidFill>
                <a:latin typeface="Abadi" panose="020B0604020104020204" pitchFamily="34" charset="0"/>
              </a:rPr>
              <a:t>to</a:t>
            </a:r>
            <a:r>
              <a:rPr lang="tr-TR" sz="2200" dirty="0" smtClean="0">
                <a:solidFill>
                  <a:schemeClr val="accent3">
                    <a:lumMod val="25000"/>
                  </a:schemeClr>
                </a:solidFill>
                <a:latin typeface="Abadi" panose="020B0604020104020204" pitchFamily="34" charset="0"/>
              </a:rPr>
              <a:t> t</a:t>
            </a:r>
            <a:r>
              <a:rPr lang="en-US" sz="2200" dirty="0" smtClean="0">
                <a:solidFill>
                  <a:schemeClr val="accent3">
                    <a:lumMod val="25000"/>
                  </a:schemeClr>
                </a:solidFill>
                <a:latin typeface="Abadi" panose="020B0604020104020204" pitchFamily="34" charset="0"/>
              </a:rPr>
              <a: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a:t>
            </a:r>
          </a:p>
          <a:p>
            <a:pPr>
              <a:lnSpc>
                <a:spcPct val="100000"/>
              </a:lnSpc>
              <a:spcBef>
                <a:spcPts val="1400"/>
              </a:spcBef>
            </a:pPr>
            <a:r>
              <a:rPr lang="tr-TR" sz="2200" dirty="0" smtClean="0">
                <a:solidFill>
                  <a:schemeClr val="accent3">
                    <a:lumMod val="25000"/>
                  </a:schemeClr>
                </a:solidFill>
                <a:latin typeface="Abadi" panose="020B0604020104020204" pitchFamily="34" charset="0"/>
              </a:rPr>
              <a:t>P</a:t>
            </a:r>
            <a:r>
              <a:rPr lang="en-US" sz="2200" dirty="0" err="1" smtClean="0">
                <a:solidFill>
                  <a:schemeClr val="accent3">
                    <a:lumMod val="25000"/>
                  </a:schemeClr>
                </a:solidFill>
                <a:latin typeface="Abadi" panose="020B0604020104020204" pitchFamily="34" charset="0"/>
              </a:rPr>
              <a:t>andas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was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used</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for</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data </a:t>
            </a:r>
            <a:r>
              <a:rPr lang="en-US" sz="2200" dirty="0">
                <a:solidFill>
                  <a:schemeClr val="accent3">
                    <a:lumMod val="25000"/>
                  </a:schemeClr>
                </a:solidFill>
                <a:latin typeface="Abadi" panose="020B0604020104020204" pitchFamily="34" charset="0"/>
              </a:rPr>
              <a:t>manipulation and </a:t>
            </a:r>
            <a:r>
              <a:rPr lang="en-US" sz="2200" dirty="0" smtClean="0">
                <a:solidFill>
                  <a:schemeClr val="accent3">
                    <a:lumMod val="25000"/>
                  </a:schemeClr>
                </a:solidFill>
                <a:latin typeface="Abadi" panose="020B0604020104020204" pitchFamily="34" charset="0"/>
              </a:rPr>
              <a:t>analysis</a:t>
            </a:r>
            <a:r>
              <a:rPr lang="tr-TR"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json_normalize</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was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used</a:t>
            </a:r>
            <a:r>
              <a:rPr lang="en-US" sz="2200" dirty="0" smtClean="0">
                <a:solidFill>
                  <a:schemeClr val="accent3">
                    <a:lumMod val="25000"/>
                  </a:schemeClr>
                </a:solidFill>
                <a:latin typeface="Abadi" panose="020B0604020104020204" pitchFamily="34" charset="0"/>
              </a:rPr>
              <a:t> </a:t>
            </a:r>
            <a:r>
              <a:rPr lang="tr-TR" sz="2200" dirty="0" smtClean="0">
                <a:solidFill>
                  <a:schemeClr val="accent3">
                    <a:lumMod val="25000"/>
                  </a:schemeClr>
                </a:solidFill>
                <a:latin typeface="Abadi" panose="020B0604020104020204" pitchFamily="34" charset="0"/>
              </a:rPr>
              <a:t>t</a:t>
            </a:r>
            <a:r>
              <a:rPr lang="en-US" sz="2200" dirty="0" smtClean="0">
                <a:solidFill>
                  <a:schemeClr val="accent3">
                    <a:lumMod val="25000"/>
                  </a:schemeClr>
                </a:solidFill>
                <a:latin typeface="Abadi" panose="020B0604020104020204" pitchFamily="34" charset="0"/>
              </a:rPr>
              <a:t>o </a:t>
            </a:r>
            <a:r>
              <a:rPr lang="en-US" sz="2200" dirty="0">
                <a:solidFill>
                  <a:schemeClr val="accent3">
                    <a:lumMod val="25000"/>
                  </a:schemeClr>
                </a:solidFill>
                <a:latin typeface="Abadi" panose="020B0604020104020204" pitchFamily="34" charset="0"/>
              </a:rPr>
              <a:t>convert JSON data into a structured Pandas </a:t>
            </a:r>
            <a:r>
              <a:rPr lang="en-US" sz="2200" dirty="0" err="1" smtClean="0">
                <a:solidFill>
                  <a:schemeClr val="accent3">
                    <a:lumMod val="25000"/>
                  </a:schemeClr>
                </a:solidFill>
                <a:latin typeface="Abadi" panose="020B0604020104020204" pitchFamily="34" charset="0"/>
              </a:rPr>
              <a:t>DataFrame</a:t>
            </a:r>
            <a:r>
              <a:rPr lang="tr-TR" sz="2200" dirty="0" smtClean="0">
                <a:solidFill>
                  <a:schemeClr val="accent3">
                    <a:lumMod val="25000"/>
                  </a:schemeClr>
                </a:solidFill>
                <a:latin typeface="Abadi" panose="020B0604020104020204" pitchFamily="34" charset="0"/>
              </a:rPr>
              <a:t>.</a:t>
            </a:r>
          </a:p>
          <a:p>
            <a:pPr>
              <a:lnSpc>
                <a:spcPct val="100000"/>
              </a:lnSpc>
              <a:spcBef>
                <a:spcPts val="1400"/>
              </a:spcBef>
            </a:pPr>
            <a:r>
              <a:rPr lang="tr-TR" sz="2200" dirty="0" smtClean="0">
                <a:solidFill>
                  <a:schemeClr val="accent3">
                    <a:lumMod val="25000"/>
                  </a:schemeClr>
                </a:solidFill>
                <a:latin typeface="Abadi" panose="020B0604020104020204" pitchFamily="34" charset="0"/>
              </a:rPr>
              <a:t>Data </a:t>
            </a:r>
            <a:r>
              <a:rPr lang="tr-TR" sz="2200" dirty="0" err="1" smtClean="0">
                <a:solidFill>
                  <a:schemeClr val="accent3">
                    <a:lumMod val="25000"/>
                  </a:schemeClr>
                </a:solidFill>
                <a:latin typeface="Abadi" panose="020B0604020104020204" pitchFamily="34" charset="0"/>
              </a:rPr>
              <a:t>was</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cleaned </a:t>
            </a:r>
            <a:r>
              <a:rPr lang="tr-TR" sz="2200" dirty="0" smtClean="0">
                <a:solidFill>
                  <a:schemeClr val="accent3">
                    <a:lumMod val="25000"/>
                  </a:schemeClr>
                </a:solidFill>
                <a:latin typeface="Abadi" panose="020B0604020104020204" pitchFamily="34" charset="0"/>
              </a:rPr>
              <a:t>and</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checked for missing values and </a:t>
            </a:r>
            <a:r>
              <a:rPr lang="tr-TR" sz="2200" dirty="0" smtClean="0">
                <a:solidFill>
                  <a:schemeClr val="accent3">
                    <a:lumMod val="25000"/>
                  </a:schemeClr>
                </a:solidFill>
                <a:latin typeface="Abadi" panose="020B0604020104020204" pitchFamily="34" charset="0"/>
              </a:rPr>
              <a:t>m</a:t>
            </a:r>
            <a:r>
              <a:rPr lang="en-US" sz="2200" dirty="0" err="1" smtClean="0">
                <a:solidFill>
                  <a:schemeClr val="accent3">
                    <a:lumMod val="25000"/>
                  </a:schemeClr>
                </a:solidFill>
                <a:latin typeface="Abadi" panose="020B0604020104020204" pitchFamily="34" charset="0"/>
              </a:rPr>
              <a:t>issing</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values </a:t>
            </a:r>
            <a:r>
              <a:rPr lang="tr-TR" sz="2200" dirty="0" err="1" smtClean="0">
                <a:solidFill>
                  <a:schemeClr val="accent3">
                    <a:lumMod val="25000"/>
                  </a:schemeClr>
                </a:solidFill>
                <a:latin typeface="Abadi" panose="020B0604020104020204" pitchFamily="34" charset="0"/>
              </a:rPr>
              <a:t>were</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addressed</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where</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necessary</a:t>
            </a:r>
            <a:r>
              <a:rPr lang="tr-TR" sz="2200" dirty="0" smtClean="0">
                <a:solidFill>
                  <a:schemeClr val="accent3">
                    <a:lumMod val="25000"/>
                  </a:schemeClr>
                </a:solidFill>
                <a:latin typeface="Abadi" panose="020B0604020104020204" pitchFamily="34" charset="0"/>
              </a:rPr>
              <a:t>.</a:t>
            </a:r>
          </a:p>
          <a:p>
            <a:pPr>
              <a:lnSpc>
                <a:spcPct val="100000"/>
              </a:lnSpc>
              <a:spcBef>
                <a:spcPts val="1400"/>
              </a:spcBef>
            </a:pP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Also</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web scraping</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with</a:t>
            </a:r>
            <a:r>
              <a:rPr lang="tr-TR" sz="2200" dirty="0" smtClean="0">
                <a:solidFill>
                  <a:schemeClr val="accent3">
                    <a:lumMod val="25000"/>
                  </a:schemeClr>
                </a:solidFill>
                <a:latin typeface="Abadi" panose="020B0604020104020204" pitchFamily="34" charset="0"/>
              </a:rPr>
              <a:t> </a:t>
            </a:r>
            <a:r>
              <a:rPr lang="en-US" sz="2200" dirty="0" err="1" smtClean="0">
                <a:solidFill>
                  <a:schemeClr val="accent3">
                    <a:lumMod val="25000"/>
                  </a:schemeClr>
                </a:solidFill>
                <a:latin typeface="Abadi" panose="020B0604020104020204" pitchFamily="34" charset="0"/>
              </a:rPr>
              <a:t>BeautifulSoup</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was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performed</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from </a:t>
            </a:r>
            <a:r>
              <a:rPr lang="en-US" sz="2200" dirty="0">
                <a:solidFill>
                  <a:schemeClr val="accent3">
                    <a:lumMod val="25000"/>
                  </a:schemeClr>
                </a:solidFill>
                <a:latin typeface="Abadi" panose="020B0604020104020204" pitchFamily="34" charset="0"/>
              </a:rPr>
              <a:t>Wikipedia for Falcon 9 launch </a:t>
            </a:r>
            <a:r>
              <a:rPr lang="en-US" sz="2200" dirty="0" smtClean="0">
                <a:solidFill>
                  <a:schemeClr val="accent3">
                    <a:lumMod val="25000"/>
                  </a:schemeClr>
                </a:solidFill>
                <a:latin typeface="Abadi" panose="020B0604020104020204" pitchFamily="34" charset="0"/>
              </a:rPr>
              <a:t>records</a:t>
            </a:r>
            <a:r>
              <a:rPr lang="tr-TR"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tr-TR" sz="2200" dirty="0" smtClean="0">
                <a:solidFill>
                  <a:schemeClr val="accent3">
                    <a:lumMod val="25000"/>
                  </a:schemeClr>
                </a:solidFill>
                <a:latin typeface="Abadi" panose="020B0604020104020204" pitchFamily="34" charset="0"/>
              </a:rPr>
              <a:t>F</a:t>
            </a:r>
            <a:r>
              <a:rPr lang="en-US" sz="2200" dirty="0" smtClean="0">
                <a:solidFill>
                  <a:schemeClr val="accent3">
                    <a:lumMod val="25000"/>
                  </a:schemeClr>
                </a:solidFill>
                <a:latin typeface="Abadi" panose="020B0604020104020204" pitchFamily="34" charset="0"/>
              </a:rPr>
              <a:t>or </a:t>
            </a:r>
            <a:r>
              <a:rPr lang="en-US" sz="2200" dirty="0">
                <a:solidFill>
                  <a:schemeClr val="accent3">
                    <a:lumMod val="25000"/>
                  </a:schemeClr>
                </a:solidFill>
                <a:latin typeface="Abadi" panose="020B0604020104020204" pitchFamily="34" charset="0"/>
              </a:rPr>
              <a:t>future </a:t>
            </a:r>
            <a:r>
              <a:rPr lang="en-US" sz="2200" dirty="0" smtClean="0">
                <a:solidFill>
                  <a:schemeClr val="accent3">
                    <a:lumMod val="25000"/>
                  </a:schemeClr>
                </a:solidFill>
                <a:latin typeface="Abadi" panose="020B0604020104020204" pitchFamily="34" charset="0"/>
              </a:rPr>
              <a:t>analysis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Th</a:t>
            </a:r>
            <a:r>
              <a:rPr lang="en-US" sz="2200" dirty="0" smtClean="0">
                <a:solidFill>
                  <a:schemeClr val="accent3">
                    <a:lumMod val="25000"/>
                  </a:schemeClr>
                </a:solidFill>
                <a:latin typeface="Abadi" panose="020B0604020104020204" pitchFamily="34" charset="0"/>
              </a:rPr>
              <a:t>e </a:t>
            </a:r>
            <a:r>
              <a:rPr lang="en-US" sz="2200" dirty="0">
                <a:solidFill>
                  <a:schemeClr val="accent3">
                    <a:lumMod val="25000"/>
                  </a:schemeClr>
                </a:solidFill>
                <a:latin typeface="Abadi" panose="020B0604020104020204" pitchFamily="34" charset="0"/>
              </a:rPr>
              <a:t>launch records </a:t>
            </a:r>
            <a:r>
              <a:rPr lang="tr-TR" sz="2200" dirty="0" err="1" smtClean="0">
                <a:solidFill>
                  <a:schemeClr val="accent3">
                    <a:lumMod val="25000"/>
                  </a:schemeClr>
                </a:solidFill>
                <a:latin typeface="Abadi" panose="020B0604020104020204" pitchFamily="34" charset="0"/>
              </a:rPr>
              <a:t>was</a:t>
            </a:r>
            <a:r>
              <a:rPr lang="tr-TR" sz="2200" dirty="0" smtClean="0">
                <a:solidFill>
                  <a:schemeClr val="accent3">
                    <a:lumMod val="25000"/>
                  </a:schemeClr>
                </a:solidFill>
                <a:latin typeface="Abadi" panose="020B0604020104020204" pitchFamily="34" charset="0"/>
              </a:rPr>
              <a:t> </a:t>
            </a:r>
            <a:r>
              <a:rPr lang="tr-TR" sz="2200" dirty="0" err="1" smtClean="0">
                <a:solidFill>
                  <a:schemeClr val="accent3">
                    <a:lumMod val="25000"/>
                  </a:schemeClr>
                </a:solidFill>
                <a:latin typeface="Abadi" panose="020B0604020104020204" pitchFamily="34" charset="0"/>
              </a:rPr>
              <a:t>extractred</a:t>
            </a:r>
            <a:r>
              <a:rPr lang="tr-TR" sz="2200" dirty="0" smtClean="0">
                <a:solidFill>
                  <a:schemeClr val="accent3">
                    <a:lumMod val="25000"/>
                  </a:schemeClr>
                </a:solidFill>
                <a:latin typeface="Abadi" panose="020B0604020104020204" pitchFamily="34" charset="0"/>
              </a:rPr>
              <a:t> and </a:t>
            </a:r>
            <a:r>
              <a:rPr lang="tr-TR" sz="2200" dirty="0" err="1" smtClean="0">
                <a:solidFill>
                  <a:schemeClr val="accent3">
                    <a:lumMod val="25000"/>
                  </a:schemeClr>
                </a:solidFill>
                <a:latin typeface="Abadi" panose="020B0604020104020204" pitchFamily="34" charset="0"/>
              </a:rPr>
              <a:t>parsed</a:t>
            </a:r>
            <a:r>
              <a:rPr lang="tr-TR"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as </a:t>
            </a:r>
            <a:r>
              <a:rPr lang="en-US" sz="2200" dirty="0">
                <a:solidFill>
                  <a:schemeClr val="accent3">
                    <a:lumMod val="25000"/>
                  </a:schemeClr>
                </a:solidFill>
                <a:latin typeface="Abadi" panose="020B0604020104020204" pitchFamily="34" charset="0"/>
              </a:rPr>
              <a:t>HTML </a:t>
            </a:r>
            <a:r>
              <a:rPr lang="en-US" sz="2200" dirty="0" smtClean="0">
                <a:solidFill>
                  <a:schemeClr val="accent3">
                    <a:lumMod val="25000"/>
                  </a:schemeClr>
                </a:solidFill>
                <a:latin typeface="Abadi" panose="020B0604020104020204" pitchFamily="34" charset="0"/>
              </a:rPr>
              <a:t>table</a:t>
            </a:r>
            <a:r>
              <a:rPr lang="tr-TR" sz="2200" dirty="0" smtClean="0">
                <a:solidFill>
                  <a:schemeClr val="accent3">
                    <a:lumMod val="25000"/>
                  </a:schemeClr>
                </a:solidFill>
                <a:latin typeface="Abadi" panose="020B0604020104020204" pitchFamily="34" charset="0"/>
              </a:rPr>
              <a:t> a</a:t>
            </a:r>
            <a:r>
              <a:rPr lang="en-US" sz="2200" dirty="0" err="1" smtClean="0">
                <a:solidFill>
                  <a:schemeClr val="accent3">
                    <a:lumMod val="25000"/>
                  </a:schemeClr>
                </a:solidFill>
                <a:latin typeface="Abadi" panose="020B0604020104020204" pitchFamily="34" charset="0"/>
              </a:rPr>
              <a:t>nd</a:t>
            </a:r>
            <a:r>
              <a:rPr lang="tr-TR"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convert</a:t>
            </a:r>
            <a:r>
              <a:rPr lang="tr-TR" sz="2200" dirty="0" err="1" smtClean="0">
                <a:solidFill>
                  <a:schemeClr val="accent3">
                    <a:lumMod val="25000"/>
                  </a:schemeClr>
                </a:solidFill>
                <a:latin typeface="Abadi" panose="020B0604020104020204" pitchFamily="34" charset="0"/>
              </a:rPr>
              <a:t>ed</a:t>
            </a:r>
            <a:r>
              <a:rPr lang="tr-TR" sz="2200" dirty="0" smtClean="0">
                <a:solidFill>
                  <a:schemeClr val="accent3">
                    <a:lumMod val="25000"/>
                  </a:schemeClr>
                </a:solidFill>
                <a:latin typeface="Abadi" panose="020B0604020104020204" pitchFamily="34" charset="0"/>
              </a:rPr>
              <a:t> in</a:t>
            </a:r>
            <a:r>
              <a:rPr lang="en-US" sz="2200" dirty="0" smtClean="0">
                <a:solidFill>
                  <a:schemeClr val="accent3">
                    <a:lumMod val="25000"/>
                  </a:schemeClr>
                </a:solidFill>
                <a:latin typeface="Abadi" panose="020B0604020104020204" pitchFamily="34" charset="0"/>
              </a:rPr>
              <a:t>to </a:t>
            </a:r>
            <a:r>
              <a:rPr lang="en-US" sz="2200" dirty="0">
                <a:solidFill>
                  <a:schemeClr val="accent3">
                    <a:lumMod val="25000"/>
                  </a:schemeClr>
                </a:solidFill>
                <a:latin typeface="Abadi" panose="020B0604020104020204" pitchFamily="34" charset="0"/>
              </a:rPr>
              <a:t>a pandas </a:t>
            </a:r>
            <a:r>
              <a:rPr lang="en-US" sz="2200" dirty="0" err="1" smtClean="0">
                <a:solidFill>
                  <a:schemeClr val="accent3">
                    <a:lumMod val="25000"/>
                  </a:schemeClr>
                </a:solidFill>
                <a:latin typeface="Abadi" panose="020B0604020104020204" pitchFamily="34" charset="0"/>
              </a:rPr>
              <a:t>dataframe</a:t>
            </a:r>
            <a:r>
              <a:rPr lang="tr-TR"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http://purl.org/dc/terms/"/>
    <ds:schemaRef ds:uri="http://purl.org/dc/elements/1.1/"/>
    <ds:schemaRef ds:uri="http://purl.org/dc/dcmitype/"/>
    <ds:schemaRef ds:uri="f80a141d-92ca-4d3d-9308-f7e7b1d44ce8"/>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21893</TotalTime>
  <Words>4603</Words>
  <Application>Microsoft Office PowerPoint</Application>
  <PresentationFormat>Geniş ekran</PresentationFormat>
  <Paragraphs>444</Paragraphs>
  <Slides>52</Slides>
  <Notes>5</Notes>
  <HiddenSlides>0</HiddenSlides>
  <MMClips>0</MMClips>
  <ScaleCrop>false</ScaleCrop>
  <HeadingPairs>
    <vt:vector size="6" baseType="variant">
      <vt:variant>
        <vt:lpstr>Kullanılan Yazı Tipleri</vt:lpstr>
      </vt:variant>
      <vt:variant>
        <vt:i4>10</vt:i4>
      </vt:variant>
      <vt:variant>
        <vt:lpstr>Tema</vt:lpstr>
      </vt:variant>
      <vt:variant>
        <vt:i4>1</vt:i4>
      </vt:variant>
      <vt:variant>
        <vt:lpstr>Slayt Başlıkları</vt:lpstr>
      </vt:variant>
      <vt:variant>
        <vt:i4>52</vt:i4>
      </vt:variant>
    </vt:vector>
  </HeadingPairs>
  <TitlesOfParts>
    <vt:vector size="63" baseType="lpstr">
      <vt:lpstr>Abadi</vt:lpstr>
      <vt:lpstr>Arial</vt:lpstr>
      <vt:lpstr>Calibri</vt:lpstr>
      <vt:lpstr>Calibri Light</vt:lpstr>
      <vt:lpstr>IBM Plex Mono SemiBold</vt:lpstr>
      <vt:lpstr>IBM Plex Mono Text</vt:lpstr>
      <vt:lpstr>MicrosoftSansSerif</vt:lpstr>
      <vt:lpstr>SF Pro</vt:lpstr>
      <vt:lpstr>Söhne</vt:lpstr>
      <vt:lpstr>Söhne Mono</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MUHSİN İDER</cp:lastModifiedBy>
  <cp:revision>325</cp:revision>
  <dcterms:created xsi:type="dcterms:W3CDTF">2021-04-29T18:58:34Z</dcterms:created>
  <dcterms:modified xsi:type="dcterms:W3CDTF">2023-12-13T13:59:12Z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